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317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309" r:id="rId24"/>
    <p:sldId id="312" r:id="rId25"/>
    <p:sldId id="284" r:id="rId26"/>
    <p:sldId id="316" r:id="rId27"/>
    <p:sldId id="285" r:id="rId28"/>
    <p:sldId id="287" r:id="rId29"/>
    <p:sldId id="288" r:id="rId30"/>
    <p:sldId id="290" r:id="rId31"/>
    <p:sldId id="311" r:id="rId32"/>
    <p:sldId id="294" r:id="rId33"/>
    <p:sldId id="296" r:id="rId34"/>
    <p:sldId id="313" r:id="rId35"/>
    <p:sldId id="298" r:id="rId36"/>
    <p:sldId id="314" r:id="rId37"/>
    <p:sldId id="315" r:id="rId38"/>
    <p:sldId id="299" r:id="rId39"/>
    <p:sldId id="308" r:id="rId40"/>
    <p:sldId id="258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54B948"/>
    <a:srgbClr val="0076BD"/>
    <a:srgbClr val="4BA941"/>
    <a:srgbClr val="000000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D004-0C64-4868-8EC0-CD0108F009C3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27AC-0BEE-47C9-AB98-F99BC7CC59D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6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4D31-0301-4F3F-B7F7-47EDF4587F9E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49C33-A899-4080-B833-E3FCF70FA0F1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78920-32AE-4250-B34D-411B285E029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1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78920-32AE-4250-B34D-411B285E029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0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78920-32AE-4250-B34D-411B285E029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auto">
          <a:xfrm>
            <a:off x="0" y="3440707"/>
            <a:ext cx="9144000" cy="1700808"/>
          </a:xfrm>
          <a:prstGeom prst="rect">
            <a:avLst/>
          </a:prstGeom>
          <a:gradFill>
            <a:gsLst>
              <a:gs pos="35000">
                <a:schemeClr val="bg1">
                  <a:alpha val="0"/>
                </a:schemeClr>
              </a:gs>
              <a:gs pos="100000">
                <a:schemeClr val="bg1">
                  <a:alpha val="28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03" y="266700"/>
            <a:ext cx="1077028" cy="4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1923914" y="0"/>
            <a:ext cx="5296172" cy="1484784"/>
            <a:chOff x="1907704" y="0"/>
            <a:chExt cx="5296172" cy="1484784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7092280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1907704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 bwMode="auto">
          <a:xfrm>
            <a:off x="417253" y="915566"/>
            <a:ext cx="8309495" cy="345638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417253" y="915567"/>
            <a:ext cx="8309495" cy="629022"/>
          </a:xfrm>
          <a:prstGeom prst="rect">
            <a:avLst/>
          </a:prstGeom>
          <a:gradFill>
            <a:gsLst>
              <a:gs pos="0">
                <a:srgbClr val="319447"/>
              </a:gs>
              <a:gs pos="100000">
                <a:srgbClr val="2F8B43"/>
              </a:gs>
            </a:gsLst>
            <a:lin ang="5400000" scaled="0"/>
          </a:gra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" descr="D:\Kotya\presentation\Veeam on Tour\veeam on tour titl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6" y="1034293"/>
            <a:ext cx="3462708" cy="5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4713" y="2139702"/>
            <a:ext cx="7643711" cy="747897"/>
          </a:xfrm>
        </p:spPr>
        <p:txBody>
          <a:bodyPr/>
          <a:lstStyle>
            <a:lvl1pPr marL="0" indent="0">
              <a:buNone/>
              <a:defRPr sz="54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4712" y="3068494"/>
            <a:ext cx="7643712" cy="332399"/>
          </a:xfrm>
        </p:spPr>
        <p:txBody>
          <a:bodyPr/>
          <a:lstStyle>
            <a:lvl1pPr marL="0" indent="0">
              <a:buNone/>
              <a:defRPr sz="24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42" y="4575028"/>
            <a:ext cx="498350" cy="3920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607" y="4596783"/>
            <a:ext cx="1330787" cy="3475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0368" y="4614139"/>
            <a:ext cx="858096" cy="335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8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23914" y="0"/>
            <a:ext cx="5296172" cy="1484784"/>
            <a:chOff x="1907704" y="0"/>
            <a:chExt cx="5296172" cy="1484784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7092280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1907704" y="0"/>
              <a:ext cx="111596" cy="1484784"/>
            </a:xfrm>
            <a:prstGeom prst="rect">
              <a:avLst/>
            </a:prstGeom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85000"/>
                  </a:schemeClr>
                </a:gs>
                <a:gs pos="50000">
                  <a:schemeClr val="tx1"/>
                </a:gs>
              </a:gsLst>
              <a:lin ang="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Rectangle 8"/>
          <p:cNvSpPr/>
          <p:nvPr userDrawn="1"/>
        </p:nvSpPr>
        <p:spPr bwMode="auto">
          <a:xfrm>
            <a:off x="1115616" y="915566"/>
            <a:ext cx="6912768" cy="331236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00555" y="2432258"/>
            <a:ext cx="6339797" cy="830997"/>
          </a:xfrm>
        </p:spPr>
        <p:txBody>
          <a:bodyPr/>
          <a:lstStyle>
            <a:lvl1pPr marL="0" indent="0" algn="ctr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7650"/>
            <a:ext cx="1077028" cy="4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>
            <a:off x="1115616" y="915567"/>
            <a:ext cx="6912768" cy="629022"/>
          </a:xfrm>
          <a:prstGeom prst="rect">
            <a:avLst/>
          </a:prstGeom>
          <a:gradFill>
            <a:gsLst>
              <a:gs pos="0">
                <a:srgbClr val="319447"/>
              </a:gs>
              <a:gs pos="100000">
                <a:srgbClr val="2F8B43"/>
              </a:gs>
            </a:gsLst>
            <a:lin ang="5400000" scaled="0"/>
          </a:gradFill>
          <a:ln w="28575">
            <a:solidFill>
              <a:schemeClr val="tx1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D:\Kotya\presentation\Veeam on Tour\veeam on tour titl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6" y="1034293"/>
            <a:ext cx="3462708" cy="5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54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085850"/>
            <a:ext cx="8363938" cy="72686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2600" spc="-100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1175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085850"/>
            <a:ext cx="8363938" cy="14034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1733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2787774"/>
            <a:ext cx="9144000" cy="2355726"/>
          </a:xfrm>
          <a:prstGeom prst="rect">
            <a:avLst/>
          </a:prstGeom>
          <a:solidFill>
            <a:srgbClr val="FBFBF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5678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085851"/>
            <a:ext cx="8363937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5013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100" b="0" kern="1200" cap="none" spc="-75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1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5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4732494"/>
            <a:ext cx="9144000" cy="41100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752521"/>
            <a:ext cx="931327" cy="3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059582"/>
            <a:ext cx="8363937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81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6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2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400" kern="1200" spc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ropartner.veeam.com/propartner/php/?ad=men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gif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gif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ans-ulrich.trapp@veeam.com" TargetMode="External"/><Relationship Id="rId13" Type="http://schemas.openxmlformats.org/officeDocument/2006/relationships/image" Target="../media/image23.jpeg"/><Relationship Id="rId3" Type="http://schemas.openxmlformats.org/officeDocument/2006/relationships/hyperlink" Target="mailto:thomas.beaury@veeam.com" TargetMode="External"/><Relationship Id="rId7" Type="http://schemas.openxmlformats.org/officeDocument/2006/relationships/hyperlink" Target="mailto:georg.huebbers@veeam.com" TargetMode="External"/><Relationship Id="rId12" Type="http://schemas.openxmlformats.org/officeDocument/2006/relationships/hyperlink" Target="mailto:markus.hergt@veeam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liver.liessmann@veeam.com" TargetMode="External"/><Relationship Id="rId11" Type="http://schemas.openxmlformats.org/officeDocument/2006/relationships/hyperlink" Target="mailto:mario.kunz@veeam.com" TargetMode="External"/><Relationship Id="rId5" Type="http://schemas.openxmlformats.org/officeDocument/2006/relationships/hyperlink" Target="mailto:victor.grebnev@veeam.com" TargetMode="External"/><Relationship Id="rId10" Type="http://schemas.openxmlformats.org/officeDocument/2006/relationships/hyperlink" Target="mailto:ralph.breidohr@veeam.com" TargetMode="External"/><Relationship Id="rId4" Type="http://schemas.openxmlformats.org/officeDocument/2006/relationships/image" Target="../media/image22.jpeg"/><Relationship Id="rId9" Type="http://schemas.openxmlformats.org/officeDocument/2006/relationships/hyperlink" Target="mailto:mark.wesenberg@veeam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Veeam ProPartner Portal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4712" y="3068494"/>
            <a:ext cx="5636696" cy="67557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1" dirty="0" smtClean="0">
                <a:ea typeface="Segoe UI" pitchFamily="34" charset="0"/>
                <a:cs typeface="Segoe UI" pitchFamily="34" charset="0"/>
              </a:rPr>
              <a:t>Thomas Beaury</a:t>
            </a:r>
            <a:endParaRPr lang="en-US" b="1" dirty="0"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200" dirty="0" smtClean="0"/>
              <a:t>Channel Sales Manager - Central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8430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435077" y="1085850"/>
            <a:ext cx="6272954" cy="858697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Ein Kunde hat vier </a:t>
            </a:r>
            <a:r>
              <a:rPr lang="de-DE" sz="1800" dirty="0" err="1"/>
              <a:t>ESXi</a:t>
            </a:r>
            <a:r>
              <a:rPr lang="de-DE" sz="1800" dirty="0"/>
              <a:t>-Server, Dual-Prozessor, Quad-Core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	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3371850" y="2972569"/>
            <a:ext cx="685800" cy="787313"/>
          </a:xfrm>
          <a:prstGeom prst="rect">
            <a:avLst/>
          </a:prstGeom>
        </p:spPr>
      </p:pic>
      <p:pic>
        <p:nvPicPr>
          <p:cNvPr id="6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4743450" y="2972569"/>
            <a:ext cx="685800" cy="787313"/>
          </a:xfrm>
          <a:prstGeom prst="rect">
            <a:avLst/>
          </a:prstGeom>
        </p:spPr>
      </p:pic>
      <p:pic>
        <p:nvPicPr>
          <p:cNvPr id="7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5965546" y="2928206"/>
            <a:ext cx="685800" cy="787313"/>
          </a:xfrm>
          <a:prstGeom prst="rect">
            <a:avLst/>
          </a:prstGeom>
        </p:spPr>
      </p:pic>
      <p:pic>
        <p:nvPicPr>
          <p:cNvPr id="8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972569"/>
            <a:ext cx="320954" cy="342900"/>
          </a:xfrm>
          <a:prstGeom prst="rect">
            <a:avLst/>
          </a:prstGeom>
        </p:spPr>
      </p:pic>
      <p:pic>
        <p:nvPicPr>
          <p:cNvPr id="9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3315469"/>
            <a:ext cx="320954" cy="342900"/>
          </a:xfrm>
          <a:prstGeom prst="rect">
            <a:avLst/>
          </a:prstGeom>
        </p:spPr>
      </p:pic>
      <p:pic>
        <p:nvPicPr>
          <p:cNvPr id="10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972569"/>
            <a:ext cx="320954" cy="342900"/>
          </a:xfrm>
          <a:prstGeom prst="rect">
            <a:avLst/>
          </a:prstGeom>
        </p:spPr>
      </p:pic>
      <p:pic>
        <p:nvPicPr>
          <p:cNvPr id="11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3315469"/>
            <a:ext cx="320954" cy="342900"/>
          </a:xfrm>
          <a:prstGeom prst="rect">
            <a:avLst/>
          </a:prstGeom>
        </p:spPr>
      </p:pic>
      <p:pic>
        <p:nvPicPr>
          <p:cNvPr id="12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96" y="2928206"/>
            <a:ext cx="320954" cy="342900"/>
          </a:xfrm>
          <a:prstGeom prst="rect">
            <a:avLst/>
          </a:prstGeom>
        </p:spPr>
      </p:pic>
      <p:pic>
        <p:nvPicPr>
          <p:cNvPr id="13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96" y="3271106"/>
            <a:ext cx="320954" cy="342900"/>
          </a:xfrm>
          <a:prstGeom prst="rect">
            <a:avLst/>
          </a:prstGeom>
        </p:spPr>
      </p:pic>
      <p:pic>
        <p:nvPicPr>
          <p:cNvPr id="14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2114550" y="2972569"/>
            <a:ext cx="685800" cy="787313"/>
          </a:xfrm>
          <a:prstGeom prst="rect">
            <a:avLst/>
          </a:prstGeom>
        </p:spPr>
      </p:pic>
      <p:pic>
        <p:nvPicPr>
          <p:cNvPr id="15" name="Bild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1" y="2972569"/>
            <a:ext cx="320954" cy="342900"/>
          </a:xfrm>
          <a:prstGeom prst="rect">
            <a:avLst/>
          </a:prstGeom>
        </p:spPr>
      </p:pic>
      <p:pic>
        <p:nvPicPr>
          <p:cNvPr id="16" name="Bild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1" y="3315469"/>
            <a:ext cx="320954" cy="3429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1" y="2116912"/>
            <a:ext cx="764381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Inhaltsplatzhalter 4"/>
          <p:cNvSpPr txBox="1">
            <a:spLocks/>
          </p:cNvSpPr>
          <p:nvPr/>
        </p:nvSpPr>
        <p:spPr>
          <a:xfrm>
            <a:off x="1432866" y="1645816"/>
            <a:ext cx="6272954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	         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Es müssen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</a:rPr>
              <a:t>acht Sockel Tier A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lizenziert werden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Essentials</a:t>
            </a:r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076508"/>
            <a:ext cx="4572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6115050" y="2679763"/>
            <a:ext cx="0" cy="39674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31641" y="915420"/>
            <a:ext cx="6499215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de-DE" sz="1350" dirty="0"/>
              <a:t>Essentials Pakete sind hauptsächlich für kleinere Unternehmen (SMB) gedacht!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de-DE" sz="1350" dirty="0"/>
              <a:t>2 Produkte in einem Veeam </a:t>
            </a:r>
            <a:r>
              <a:rPr lang="de-DE" sz="1350" b="1" dirty="0"/>
              <a:t>Backup &amp; Replication </a:t>
            </a:r>
            <a:r>
              <a:rPr lang="de-DE" sz="1350" u="sng" dirty="0"/>
              <a:t>und</a:t>
            </a:r>
            <a:r>
              <a:rPr lang="de-DE" sz="1350" dirty="0"/>
              <a:t> </a:t>
            </a:r>
            <a:r>
              <a:rPr lang="de-DE" sz="1350" b="1" dirty="0"/>
              <a:t>Veeam ONE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de-DE" sz="1350" dirty="0"/>
              <a:t>Lizensierung wird anhand Domain geprüft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de-DE" sz="1350" dirty="0"/>
              <a:t>Einzel-Lizenzen und Essentials-Lizenzen dürfen nicht gemischt werden</a:t>
            </a:r>
          </a:p>
          <a:p>
            <a:pPr marL="214313" indent="-214313">
              <a:buFont typeface="Arial" pitchFamily="34" charset="0"/>
              <a:buChar char="•"/>
            </a:pPr>
            <a:endParaRPr lang="de-DE" sz="1350" dirty="0"/>
          </a:p>
          <a:p>
            <a:pPr marL="900113" lvl="2" indent="-214313">
              <a:buFont typeface="Arial" pitchFamily="34" charset="0"/>
              <a:buChar char="•"/>
            </a:pPr>
            <a:endParaRPr lang="de-DE" sz="1350" dirty="0"/>
          </a:p>
          <a:p>
            <a:endParaRPr lang="de-DE" sz="135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09" y="2085696"/>
            <a:ext cx="6497241" cy="58587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45940" y="3977212"/>
            <a:ext cx="48930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de-DE" sz="1350" dirty="0"/>
              <a:t>Für Essentials Pakete ist keine Deal Registrierung möglich</a:t>
            </a:r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729155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Szenarien aus der Praxis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31640" y="951571"/>
            <a:ext cx="6835013" cy="45858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ESX Server ist ausgefallen. Daten sind weg! Was passiert?</a:t>
            </a:r>
          </a:p>
          <a:p>
            <a:r>
              <a:rPr lang="de-DE" sz="1500" b="1" dirty="0">
                <a:solidFill>
                  <a:srgbClr val="FF0000"/>
                </a:solidFill>
                <a:latin typeface="Segoe UI Light" pitchFamily="34" charset="0"/>
              </a:rPr>
              <a:t>	Ohne Veeam: Wiederherstellung dauert im Schnitt 2 bis 8 </a:t>
            </a:r>
            <a:r>
              <a:rPr lang="de-DE" sz="1500" b="1" dirty="0" smtClean="0">
                <a:solidFill>
                  <a:srgbClr val="FF0000"/>
                </a:solidFill>
                <a:latin typeface="Segoe UI Light" pitchFamily="34" charset="0"/>
              </a:rPr>
              <a:t>Stunden!!!</a:t>
            </a:r>
            <a:endParaRPr lang="de-DE" sz="1500" b="1" dirty="0">
              <a:solidFill>
                <a:srgbClr val="FF0000"/>
              </a:solidFill>
              <a:latin typeface="Segoe UI Light" pitchFamily="34" charset="0"/>
            </a:endParaRPr>
          </a:p>
          <a:p>
            <a:r>
              <a:rPr lang="de-DE" sz="1500" b="1" dirty="0">
                <a:solidFill>
                  <a:schemeClr val="accent1"/>
                </a:solidFill>
                <a:latin typeface="Segoe UI Light" pitchFamily="34" charset="0"/>
              </a:rPr>
              <a:t>	Mit Veeam: </a:t>
            </a:r>
            <a:r>
              <a:rPr lang="de-DE" sz="1500" dirty="0" err="1">
                <a:solidFill>
                  <a:schemeClr val="accent1"/>
                </a:solidFill>
                <a:latin typeface="Segoe UI Light" pitchFamily="34" charset="0"/>
              </a:rPr>
              <a:t>Wiederanstarten</a:t>
            </a:r>
            <a:r>
              <a:rPr lang="de-DE" sz="1500" dirty="0">
                <a:solidFill>
                  <a:schemeClr val="accent1"/>
                </a:solidFill>
                <a:latin typeface="Segoe UI Light" pitchFamily="34" charset="0"/>
              </a:rPr>
              <a:t> der VM aus dem Backup in 3 Minuten</a:t>
            </a:r>
          </a:p>
          <a:p>
            <a:endParaRPr lang="de-DE" sz="15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Schnelle Wiederherstellung </a:t>
            </a:r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(Instand </a:t>
            </a:r>
            <a:r>
              <a:rPr lang="de-DE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Restore</a:t>
            </a:r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)</a:t>
            </a:r>
          </a:p>
          <a:p>
            <a:endParaRPr lang="de-DE" b="1" i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endParaRPr lang="de-DE" b="1" i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endParaRPr lang="de-DE" b="1" i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r>
              <a:rPr lang="de-DE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Ist die Datensicherung wirklich zu 100% korrekt erfolgt?</a:t>
            </a:r>
          </a:p>
          <a:p>
            <a:r>
              <a:rPr lang="de-DE" sz="1500" b="1" dirty="0">
                <a:solidFill>
                  <a:srgbClr val="FF0000"/>
                </a:solidFill>
                <a:latin typeface="Segoe UI Light" pitchFamily="34" charset="0"/>
              </a:rPr>
              <a:t>	Ohne Veeam: Sie werden es erst bei der Wiederherstellung merken!</a:t>
            </a:r>
          </a:p>
          <a:p>
            <a:r>
              <a:rPr lang="de-DE" sz="1500" b="1" dirty="0">
                <a:solidFill>
                  <a:schemeClr val="accent1"/>
                </a:solidFill>
                <a:latin typeface="Segoe UI Light" pitchFamily="34" charset="0"/>
              </a:rPr>
              <a:t>	Mit Veeam: </a:t>
            </a:r>
            <a:r>
              <a:rPr lang="de-DE" sz="1500" dirty="0">
                <a:solidFill>
                  <a:schemeClr val="accent1"/>
                </a:solidFill>
                <a:latin typeface="Segoe UI Light" pitchFamily="34" charset="0"/>
              </a:rPr>
              <a:t>Automatisierte Prüfung auf Wiederherstellbarkeit der Backups</a:t>
            </a:r>
          </a:p>
          <a:p>
            <a:endParaRPr lang="de-DE" sz="15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 Wiederherstellungsprüfung </a:t>
            </a:r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</a:rPr>
              <a:t>(Sure Backup)</a:t>
            </a:r>
          </a:p>
          <a:p>
            <a:endParaRPr lang="de-DE" sz="2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endParaRPr lang="de-DE" sz="21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Partner Struktur</a:t>
            </a:r>
            <a:endParaRPr lang="de-DE" dirty="0"/>
          </a:p>
        </p:txBody>
      </p:sp>
      <p:grpSp>
        <p:nvGrpSpPr>
          <p:cNvPr id="5" name="Group 6"/>
          <p:cNvGrpSpPr/>
          <p:nvPr/>
        </p:nvGrpSpPr>
        <p:grpSpPr>
          <a:xfrm>
            <a:off x="1547664" y="951570"/>
            <a:ext cx="4298291" cy="3352348"/>
            <a:chOff x="539552" y="1052736"/>
            <a:chExt cx="5731054" cy="4469797"/>
          </a:xfrm>
        </p:grpSpPr>
        <p:pic>
          <p:nvPicPr>
            <p:cNvPr id="8" name="Picture 2" descr="D:\Kotya\presentation\img\pyrami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052736"/>
              <a:ext cx="5731054" cy="4469797"/>
            </a:xfrm>
            <a:prstGeom prst="rect">
              <a:avLst/>
            </a:prstGeom>
            <a:noFill/>
          </p:spPr>
        </p:pic>
        <p:pic>
          <p:nvPicPr>
            <p:cNvPr id="9" name="Picture 8" descr="D:\Kotya\graphs\managers\gold partn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496" y="2438520"/>
              <a:ext cx="2078286" cy="695636"/>
            </a:xfrm>
            <a:prstGeom prst="rect">
              <a:avLst/>
            </a:prstGeom>
            <a:noFill/>
          </p:spPr>
        </p:pic>
        <p:pic>
          <p:nvPicPr>
            <p:cNvPr id="10" name="Picture 9" descr="D:\Kotya\graphs\managers\platinum partn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496" y="1335233"/>
              <a:ext cx="2078286" cy="695636"/>
            </a:xfrm>
            <a:prstGeom prst="rect">
              <a:avLst/>
            </a:prstGeom>
            <a:noFill/>
          </p:spPr>
        </p:pic>
        <p:pic>
          <p:nvPicPr>
            <p:cNvPr id="11" name="Picture 10" descr="D:\Kotya\graphs\managers\silver partn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496" y="3541808"/>
              <a:ext cx="2078286" cy="69563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74603" y="4725144"/>
              <a:ext cx="482453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F3F3F"/>
                  </a:solidFill>
                  <a:latin typeface="Arial"/>
                </a:rPr>
                <a:t>Registered</a:t>
              </a:r>
              <a:br>
                <a:rPr lang="en-US" dirty="0">
                  <a:solidFill>
                    <a:srgbClr val="3F3F3F"/>
                  </a:solidFill>
                  <a:latin typeface="Arial"/>
                </a:rPr>
              </a:br>
              <a:endParaRPr lang="ru-RU" sz="825" dirty="0">
                <a:solidFill>
                  <a:srgbClr val="3F3F3F"/>
                </a:solidFill>
                <a:latin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09" y="951571"/>
            <a:ext cx="25997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1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98598"/>
          </a:xfrm>
        </p:spPr>
        <p:txBody>
          <a:bodyPr/>
          <a:lstStyle/>
          <a:p>
            <a:r>
              <a:rPr lang="de-DE" sz="3600" dirty="0" smtClean="0"/>
              <a:t>Veeam Deal Registrierung</a:t>
            </a:r>
            <a:endParaRPr lang="de-DE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67001" y="729000"/>
            <a:ext cx="6107927" cy="3516936"/>
          </a:xfrm>
          <a:prstGeom prst="rect">
            <a:avLst/>
          </a:prstGeom>
        </p:spPr>
        <p:txBody>
          <a:bodyPr/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/>
          </p:nvPr>
        </p:nvGraphicFramePr>
        <p:xfrm>
          <a:off x="2141730" y="3025017"/>
          <a:ext cx="4860540" cy="15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52"/>
                <a:gridCol w="925817"/>
                <a:gridCol w="793756"/>
                <a:gridCol w="1000015"/>
              </a:tblGrid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Unterstützungsleistungen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Silver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ProPartner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Gold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ProPartner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Platinum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err="1" smtClean="0">
                          <a:effectLst/>
                        </a:rPr>
                        <a:t>ProPartner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26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err="1" smtClean="0">
                          <a:effectLst/>
                        </a:rPr>
                        <a:t>Basisrabatt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26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+ </a:t>
                      </a:r>
                      <a:r>
                        <a:rPr lang="fr-FR" sz="900" dirty="0" err="1" smtClean="0">
                          <a:effectLst/>
                        </a:rPr>
                        <a:t>wenn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  <a:r>
                        <a:rPr lang="fr-FR" sz="900" dirty="0" err="1" smtClean="0">
                          <a:effectLst/>
                        </a:rPr>
                        <a:t>Neukunde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+ </a:t>
                      </a:r>
                      <a:r>
                        <a:rPr lang="en-US" sz="900" dirty="0" err="1" smtClean="0">
                          <a:effectLst/>
                        </a:rPr>
                        <a:t>für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Enterprise Edition </a:t>
                      </a:r>
                      <a:r>
                        <a:rPr lang="en-US" sz="900" dirty="0" smtClean="0">
                          <a:effectLst/>
                        </a:rPr>
                        <a:t>und </a:t>
                      </a:r>
                      <a:r>
                        <a:rPr lang="en-US" sz="900" dirty="0">
                          <a:effectLst/>
                        </a:rPr>
                        <a:t>2 </a:t>
                      </a:r>
                      <a:r>
                        <a:rPr lang="en-US" sz="900" dirty="0" err="1" smtClean="0">
                          <a:effectLst/>
                        </a:rPr>
                        <a:t>zusätzliche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Jahre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Wartung</a:t>
                      </a:r>
                      <a:r>
                        <a:rPr lang="en-US" sz="900" baseline="30000" dirty="0" smtClean="0">
                          <a:effectLst/>
                        </a:rPr>
                        <a:t>(1</a:t>
                      </a:r>
                      <a:r>
                        <a:rPr lang="en-US" sz="900" baseline="30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+ </a:t>
                      </a:r>
                      <a:r>
                        <a:rPr lang="en-US" sz="900" dirty="0" err="1" smtClean="0">
                          <a:effectLst/>
                        </a:rPr>
                        <a:t>für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Enterprise Management Specialist (SPI </a:t>
                      </a:r>
                      <a:r>
                        <a:rPr lang="en-US" sz="900" dirty="0" err="1" smtClean="0">
                          <a:effectLst/>
                        </a:rPr>
                        <a:t>oder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nur</a:t>
                      </a:r>
                      <a:r>
                        <a:rPr lang="en-US" sz="900" dirty="0" smtClean="0">
                          <a:effectLst/>
                        </a:rPr>
                        <a:t> MP) </a:t>
                      </a:r>
                      <a:r>
                        <a:rPr lang="en-US" sz="900" baseline="30000" dirty="0">
                          <a:effectLst/>
                        </a:rPr>
                        <a:t>(2)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cxnSp>
        <p:nvCxnSpPr>
          <p:cNvPr id="11" name="Straight Arrow Connector 5"/>
          <p:cNvCxnSpPr/>
          <p:nvPr/>
        </p:nvCxnSpPr>
        <p:spPr>
          <a:xfrm flipV="1">
            <a:off x="5814138" y="3328150"/>
            <a:ext cx="0" cy="2700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"/>
          <p:cNvCxnSpPr/>
          <p:nvPr/>
        </p:nvCxnSpPr>
        <p:spPr>
          <a:xfrm flipV="1">
            <a:off x="6683525" y="3331420"/>
            <a:ext cx="0" cy="2700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1 12"/>
          <p:cNvSpPr/>
          <p:nvPr/>
        </p:nvSpPr>
        <p:spPr>
          <a:xfrm>
            <a:off x="1439652" y="3151976"/>
            <a:ext cx="702078" cy="4320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 err="1"/>
              <a:t>Neu</a:t>
            </a:r>
            <a:endParaRPr lang="ru-RU" sz="825" b="1" dirty="0"/>
          </a:p>
        </p:txBody>
      </p:sp>
      <p:sp>
        <p:nvSpPr>
          <p:cNvPr id="14" name="Explosion 1 13"/>
          <p:cNvSpPr/>
          <p:nvPr/>
        </p:nvSpPr>
        <p:spPr>
          <a:xfrm>
            <a:off x="1452008" y="3578919"/>
            <a:ext cx="702078" cy="4371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 err="1"/>
              <a:t>Neu</a:t>
            </a:r>
            <a:endParaRPr lang="ru-RU" sz="825" b="1" dirty="0"/>
          </a:p>
        </p:txBody>
      </p:sp>
      <p:sp>
        <p:nvSpPr>
          <p:cNvPr id="15" name="Explosion 1 14"/>
          <p:cNvSpPr/>
          <p:nvPr/>
        </p:nvSpPr>
        <p:spPr>
          <a:xfrm>
            <a:off x="1452008" y="4016072"/>
            <a:ext cx="702078" cy="4320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 err="1"/>
              <a:t>Neu</a:t>
            </a:r>
            <a:endParaRPr lang="ru-RU" sz="825" b="1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547665" y="789552"/>
            <a:ext cx="6107927" cy="18908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100" dirty="0"/>
              <a:t>Mit dem </a:t>
            </a:r>
            <a:r>
              <a:rPr lang="de-DE" sz="2100" dirty="0">
                <a:hlinkClick r:id="rId2"/>
              </a:rPr>
              <a:t>Deal-Registrierungs-Programm</a:t>
            </a:r>
            <a:r>
              <a:rPr lang="de-DE" sz="2100" dirty="0"/>
              <a:t> Ihre Marge verbessern</a:t>
            </a:r>
          </a:p>
          <a:p>
            <a:pPr marL="557213" lvl="2" indent="-257175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575" dirty="0"/>
              <a:t>Basisrabatt aufgestockt</a:t>
            </a:r>
          </a:p>
          <a:p>
            <a:pPr marL="557213" lvl="2" indent="-257175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575" dirty="0"/>
              <a:t>Zusätzliche Rabatte jetzt auch für </a:t>
            </a:r>
            <a:r>
              <a:rPr lang="de-DE" sz="1575" dirty="0" err="1"/>
              <a:t>Silver</a:t>
            </a:r>
            <a:r>
              <a:rPr lang="de-DE" sz="1575" dirty="0"/>
              <a:t>-ProPartner möglich</a:t>
            </a:r>
          </a:p>
          <a:p>
            <a:pPr marL="557213" lvl="2" indent="-257175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575" dirty="0"/>
              <a:t>Minimum </a:t>
            </a:r>
            <a:r>
              <a:rPr lang="de-DE" sz="1575" dirty="0" err="1"/>
              <a:t>Dealreg</a:t>
            </a:r>
            <a:r>
              <a:rPr lang="de-DE" sz="1575" dirty="0"/>
              <a:t> Size USD 8.000,- oder € 6.500 (ca. 8 Sockel)</a:t>
            </a:r>
          </a:p>
          <a:p>
            <a:pPr marL="557213" lvl="2" indent="-257175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575" dirty="0"/>
              <a:t>Laufzeit für </a:t>
            </a:r>
            <a:r>
              <a:rPr lang="de-DE" sz="1575" dirty="0" err="1"/>
              <a:t>Dealreg</a:t>
            </a:r>
            <a:r>
              <a:rPr lang="de-DE" sz="1575" dirty="0"/>
              <a:t> 3 Monate, min. 15 Tage vor Bestellung</a:t>
            </a:r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557213" lvl="2" indent="-257175">
              <a:buClr>
                <a:schemeClr val="accent1"/>
              </a:buClr>
              <a:buFont typeface="Wingdings" pitchFamily="2" charset="2"/>
              <a:buChar char="§"/>
            </a:pPr>
            <a:endParaRPr lang="de-DE" sz="1200" dirty="0"/>
          </a:p>
          <a:p>
            <a:pPr marL="0" indent="0">
              <a:buNone/>
            </a:pP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613198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149418"/>
            <a:ext cx="6921424" cy="498598"/>
          </a:xfrm>
        </p:spPr>
        <p:txBody>
          <a:bodyPr/>
          <a:lstStyle/>
          <a:p>
            <a:r>
              <a:rPr lang="de-AT" sz="3600" dirty="0" smtClean="0"/>
              <a:t>Veeam Deal Registrierung</a:t>
            </a:r>
            <a:endParaRPr lang="de-AT" sz="3600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1467000" y="873016"/>
            <a:ext cx="6237348" cy="3570942"/>
          </a:xfrm>
          <a:prstGeom prst="rect">
            <a:avLst/>
          </a:prstGeom>
        </p:spPr>
        <p:txBody>
          <a:bodyPr/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Was ist zu beachten?</a:t>
            </a:r>
            <a:br>
              <a:rPr lang="de-DE" sz="1800" dirty="0"/>
            </a:br>
            <a:endParaRPr lang="de-DE" sz="2400" dirty="0"/>
          </a:p>
          <a:p>
            <a:r>
              <a:rPr lang="de-DE" sz="1500" dirty="0"/>
              <a:t>Bereits evtl. Rabattierung vorhanden</a:t>
            </a:r>
          </a:p>
          <a:p>
            <a:pPr lvl="1"/>
            <a:r>
              <a:rPr lang="de-DE" sz="1050" dirty="0" err="1"/>
              <a:t>Using</a:t>
            </a:r>
            <a:r>
              <a:rPr lang="de-DE" sz="1050" dirty="0"/>
              <a:t> Special </a:t>
            </a:r>
            <a:r>
              <a:rPr lang="de-DE" sz="1050" dirty="0" err="1"/>
              <a:t>pricing</a:t>
            </a:r>
            <a:r>
              <a:rPr lang="de-DE" sz="1050" dirty="0"/>
              <a:t> (non-standard </a:t>
            </a:r>
            <a:r>
              <a:rPr lang="de-DE" sz="1050" dirty="0" err="1"/>
              <a:t>discounting</a:t>
            </a:r>
            <a:r>
              <a:rPr lang="de-DE" sz="1050" dirty="0"/>
              <a:t>)</a:t>
            </a:r>
          </a:p>
          <a:p>
            <a:r>
              <a:rPr lang="de-DE" sz="1500" dirty="0"/>
              <a:t>Internal </a:t>
            </a:r>
            <a:r>
              <a:rPr lang="de-DE" sz="1500" dirty="0" err="1"/>
              <a:t>Use</a:t>
            </a:r>
            <a:r>
              <a:rPr lang="de-DE" sz="1500" dirty="0"/>
              <a:t> Lizenzen </a:t>
            </a:r>
          </a:p>
          <a:p>
            <a:pPr lvl="1"/>
            <a:r>
              <a:rPr lang="de-DE" sz="1050" dirty="0" err="1"/>
              <a:t>Using</a:t>
            </a:r>
            <a:r>
              <a:rPr lang="de-DE" sz="1050" dirty="0"/>
              <a:t> Internal </a:t>
            </a:r>
            <a:r>
              <a:rPr lang="de-DE" sz="1050" dirty="0" err="1"/>
              <a:t>Use</a:t>
            </a:r>
            <a:r>
              <a:rPr lang="de-DE" sz="1050" dirty="0"/>
              <a:t> </a:t>
            </a:r>
            <a:r>
              <a:rPr lang="de-DE" sz="1050" dirty="0" err="1"/>
              <a:t>License</a:t>
            </a:r>
            <a:r>
              <a:rPr lang="de-DE" sz="1050" dirty="0"/>
              <a:t> (IUL)</a:t>
            </a:r>
          </a:p>
          <a:p>
            <a:r>
              <a:rPr lang="de-DE" sz="1500" dirty="0"/>
              <a:t>Rabattierung für Forschung (EDU)</a:t>
            </a:r>
          </a:p>
          <a:p>
            <a:pPr lvl="1"/>
            <a:r>
              <a:rPr lang="de-DE" sz="1050" dirty="0" err="1"/>
              <a:t>Using</a:t>
            </a:r>
            <a:r>
              <a:rPr lang="de-DE" sz="1050" dirty="0"/>
              <a:t> Education </a:t>
            </a:r>
            <a:r>
              <a:rPr lang="de-DE" sz="1050" dirty="0" err="1"/>
              <a:t>special</a:t>
            </a:r>
            <a:r>
              <a:rPr lang="de-DE" sz="1050" dirty="0"/>
              <a:t> </a:t>
            </a:r>
            <a:r>
              <a:rPr lang="de-DE" sz="1050" dirty="0" err="1"/>
              <a:t>pricing</a:t>
            </a:r>
            <a:r>
              <a:rPr lang="de-DE" sz="1050" dirty="0"/>
              <a:t> </a:t>
            </a:r>
          </a:p>
          <a:p>
            <a:r>
              <a:rPr lang="de-DE" sz="1500" dirty="0"/>
              <a:t>Veeam Essentials Produkten</a:t>
            </a:r>
          </a:p>
          <a:p>
            <a:pPr lvl="1"/>
            <a:r>
              <a:rPr lang="de-DE" sz="1050" dirty="0" err="1"/>
              <a:t>Using</a:t>
            </a:r>
            <a:r>
              <a:rPr lang="de-DE" sz="1050" dirty="0"/>
              <a:t> Veeam Essentials Products</a:t>
            </a:r>
          </a:p>
          <a:p>
            <a:r>
              <a:rPr lang="de-DE" sz="1500" dirty="0"/>
              <a:t>Enterprise </a:t>
            </a:r>
            <a:r>
              <a:rPr lang="de-DE" sz="1500" dirty="0" err="1"/>
              <a:t>License</a:t>
            </a:r>
            <a:r>
              <a:rPr lang="de-DE" sz="1500" dirty="0"/>
              <a:t> Agreement</a:t>
            </a:r>
          </a:p>
          <a:p>
            <a:pPr lvl="1"/>
            <a:r>
              <a:rPr lang="de-DE" sz="1050" dirty="0"/>
              <a:t>(</a:t>
            </a:r>
            <a:r>
              <a:rPr lang="de-DE" sz="1050" dirty="0" err="1"/>
              <a:t>Using</a:t>
            </a:r>
            <a:r>
              <a:rPr lang="de-DE" sz="1050" dirty="0"/>
              <a:t> </a:t>
            </a:r>
            <a:r>
              <a:rPr lang="de-DE" sz="1050" dirty="0" err="1"/>
              <a:t>discounting</a:t>
            </a:r>
            <a:r>
              <a:rPr lang="de-DE" sz="1050" dirty="0"/>
              <a:t> such </a:t>
            </a:r>
            <a:r>
              <a:rPr lang="de-DE" sz="1050" dirty="0" err="1"/>
              <a:t>as</a:t>
            </a:r>
            <a:r>
              <a:rPr lang="de-DE" sz="1050" dirty="0"/>
              <a:t> Enterprise </a:t>
            </a:r>
            <a:r>
              <a:rPr lang="de-DE" sz="1050" dirty="0" err="1"/>
              <a:t>License</a:t>
            </a:r>
            <a:r>
              <a:rPr lang="de-DE" sz="1050" dirty="0"/>
              <a:t> Agreement)</a:t>
            </a:r>
            <a:endParaRPr lang="de-DE" sz="1350" b="1" dirty="0"/>
          </a:p>
          <a:p>
            <a:r>
              <a:rPr lang="de-DE" sz="1500" dirty="0"/>
              <a:t>In Kombination mit Veeam Promotions </a:t>
            </a:r>
          </a:p>
          <a:p>
            <a:pPr lvl="1"/>
            <a:r>
              <a:rPr lang="de-DE" sz="1050" dirty="0" err="1"/>
              <a:t>Combined</a:t>
            </a:r>
            <a:r>
              <a:rPr lang="de-DE" sz="1050" dirty="0"/>
              <a:t> </a:t>
            </a:r>
            <a:r>
              <a:rPr lang="de-DE" sz="1050" dirty="0" err="1"/>
              <a:t>with</a:t>
            </a:r>
            <a:r>
              <a:rPr lang="de-DE" sz="1050" dirty="0"/>
              <a:t> </a:t>
            </a:r>
            <a:r>
              <a:rPr lang="de-DE" sz="1050" dirty="0" err="1"/>
              <a:t>existing</a:t>
            </a:r>
            <a:r>
              <a:rPr lang="de-DE" sz="1050" dirty="0"/>
              <a:t> Veeam </a:t>
            </a:r>
            <a:r>
              <a:rPr lang="de-DE" sz="1050" dirty="0" err="1"/>
              <a:t>promotion</a:t>
            </a:r>
            <a:r>
              <a:rPr lang="de-DE" sz="1050" dirty="0"/>
              <a:t> (</a:t>
            </a:r>
            <a:r>
              <a:rPr lang="de-DE" sz="1050" dirty="0" err="1"/>
              <a:t>unless</a:t>
            </a:r>
            <a:r>
              <a:rPr lang="de-DE" sz="1050" dirty="0"/>
              <a:t> </a:t>
            </a:r>
            <a:r>
              <a:rPr lang="de-DE" sz="1050" dirty="0" err="1"/>
              <a:t>approved</a:t>
            </a:r>
            <a:r>
              <a:rPr lang="de-DE" sz="1050" dirty="0"/>
              <a:t> in </a:t>
            </a:r>
            <a:r>
              <a:rPr lang="de-DE" sz="1050" dirty="0" err="1"/>
              <a:t>promotion’s</a:t>
            </a:r>
            <a:r>
              <a:rPr lang="de-DE" sz="1050" dirty="0"/>
              <a:t> </a:t>
            </a:r>
            <a:r>
              <a:rPr lang="de-DE" sz="1050" dirty="0" err="1"/>
              <a:t>conditions</a:t>
            </a:r>
            <a:r>
              <a:rPr lang="de-DE" sz="1050" dirty="0" smtClean="0"/>
              <a:t>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976316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0900"/>
            <a:ext cx="5751294" cy="498598"/>
          </a:xfrm>
        </p:spPr>
        <p:txBody>
          <a:bodyPr/>
          <a:lstStyle/>
          <a:p>
            <a:r>
              <a:rPr lang="en-US" sz="3600" dirty="0"/>
              <a:t>Veeam </a:t>
            </a:r>
            <a:r>
              <a:rPr lang="de-DE" sz="3600" dirty="0"/>
              <a:t>ProPartner-Programm</a:t>
            </a:r>
            <a:endParaRPr lang="de-DE" sz="1200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19688"/>
              </p:ext>
            </p:extLst>
          </p:nvPr>
        </p:nvGraphicFramePr>
        <p:xfrm>
          <a:off x="1385646" y="691862"/>
          <a:ext cx="583264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17"/>
                <a:gridCol w="1432580"/>
                <a:gridCol w="1893053"/>
                <a:gridCol w="1688399"/>
              </a:tblGrid>
              <a:tr h="217133">
                <a:tc>
                  <a:txBody>
                    <a:bodyPr/>
                    <a:lstStyle/>
                    <a:p>
                      <a:r>
                        <a:rPr lang="de-DE" sz="1100" baseline="0" noProof="0" dirty="0" smtClean="0"/>
                        <a:t>Status</a:t>
                      </a:r>
                      <a:endParaRPr lang="de-DE" sz="11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noProof="0" smtClean="0"/>
                        <a:t>Kriterien</a:t>
                      </a:r>
                      <a:endParaRPr lang="de-DE" sz="11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noProof="0" smtClean="0"/>
                        <a:t>Anforderungen</a:t>
                      </a:r>
                      <a:endParaRPr lang="de-DE" sz="11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noProof="0" dirty="0" smtClean="0"/>
                        <a:t>Incentives</a:t>
                      </a:r>
                      <a:endParaRPr lang="de-DE" sz="1100" noProof="0" dirty="0"/>
                    </a:p>
                  </a:txBody>
                  <a:tcPr marL="68580" marR="68580" marT="34290" marB="34290"/>
                </a:tc>
              </a:tr>
              <a:tr h="819503"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Platinum </a:t>
                      </a:r>
                      <a:endParaRPr lang="de-DE" sz="600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Auf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Einladung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4 akkreditierte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</a:t>
                      </a:r>
                      <a:r>
                        <a:rPr lang="de-DE" sz="600" noProof="0" dirty="0" smtClean="0">
                          <a:latin typeface="+mn-lt"/>
                        </a:rPr>
                        <a:t>Engineers – VMTSP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4 akkreditierte Vetriebsmitarb. – VMSP (mind.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1 pro Standort</a:t>
                      </a:r>
                      <a:r>
                        <a:rPr lang="de-DE" sz="600" noProof="0" dirty="0" smtClean="0">
                          <a:latin typeface="+mn-lt"/>
                        </a:rPr>
                        <a:t>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USD 250.000*/Jahr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Quartalsbasierter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Business-Plan</a:t>
                      </a:r>
                      <a:endParaRPr lang="de-DE" sz="600" noProof="0" dirty="0" smtClean="0"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Veeam-Champion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Veeam-Branding und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Darstellung auf der Partner-Website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Alle Gold-Privilegien plus:</a:t>
                      </a:r>
                    </a:p>
                    <a:p>
                      <a:endParaRPr lang="de-DE" sz="600" noProof="0" dirty="0" smtClean="0"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Deal-Registrierung (10 %)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Attraktives Rabattprogramm (bis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zu 3 </a:t>
                      </a:r>
                      <a:r>
                        <a:rPr lang="de-DE" sz="600" noProof="0" dirty="0" smtClean="0">
                          <a:latin typeface="+mn-lt"/>
                        </a:rPr>
                        <a:t>%)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Coop-/MDF-Mittel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Qualifizierte Sales Leads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Zugeordneter Veeam Channel Manager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aseline="0" noProof="0" dirty="0" smtClean="0">
                          <a:latin typeface="+mn-lt"/>
                        </a:rPr>
                        <a:t>Anerkennung als Experte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Platinum-Partnerlogo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903554"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Gold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Erfüllung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der Anforderungen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2 akkreditierte Engineers – VMTSP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2 akkreditierte Vertriebsmitarb. – VMSP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3 Bestellungen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pro Quartal oder USD</a:t>
                      </a:r>
                      <a:r>
                        <a:rPr lang="de-DE" sz="600" noProof="0" dirty="0" smtClean="0">
                          <a:latin typeface="+mn-lt"/>
                        </a:rPr>
                        <a:t> 20.000*/Quartal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noProof="0" dirty="0" smtClean="0">
                          <a:latin typeface="+mn-lt"/>
                        </a:rPr>
                        <a:t>Veeam-Branding und Darstellung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auf der Partner-Website</a:t>
                      </a:r>
                      <a:endParaRPr lang="de-DE" sz="600" noProof="0" dirty="0" smtClean="0">
                        <a:latin typeface="+mn-lt"/>
                      </a:endParaRPr>
                    </a:p>
                    <a:p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Alle Silver-Privilegien plus:</a:t>
                      </a:r>
                    </a:p>
                    <a:p>
                      <a:endParaRPr lang="de-DE" sz="600" noProof="0" dirty="0" smtClean="0"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ProPartner-Portal-Gold-Zugriff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Deal-Registrierung (8 %)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Coop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-/MDF-Mittel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Sales Leads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Zugeordneter Veeam-Manager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Gemeinsame Marketing-/PR-Aktivitäten und Erfolgsberichte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Gold-Partnerlogo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819503"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Silver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Erfüllung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der Anforderungen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1 akkreditierter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Vertriebsmitarb. - </a:t>
                      </a:r>
                      <a:r>
                        <a:rPr lang="de-DE" sz="600" noProof="0" dirty="0" smtClean="0">
                          <a:latin typeface="+mn-lt"/>
                        </a:rPr>
                        <a:t>VMSP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1 Bestellung pro Quartal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noProof="0" dirty="0" smtClean="0">
                          <a:latin typeface="+mn-lt"/>
                        </a:rPr>
                        <a:t>Veeam-Branding und Darstellung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auf der Partner-Website</a:t>
                      </a:r>
                      <a:endParaRPr lang="de-DE" sz="600" noProof="0" dirty="0" smtClean="0">
                        <a:latin typeface="+mn-lt"/>
                      </a:endParaRPr>
                    </a:p>
                    <a:p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ProPartner-Portal-Silver-Zugriff</a:t>
                      </a:r>
                    </a:p>
                    <a:p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Deal-Registrierungsprogramm</a:t>
                      </a: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(ohne</a:t>
                      </a: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</a:t>
                      </a:r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xtra-Rabatt)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Rabatt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auf Lizenzen für interne Nutzung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NFR-Schlüssel/ IUL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Zugriff auf besondere Angebote und Incentives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Eintrag im Veeam Partner Finder-Verzeichnis</a:t>
                      </a:r>
                    </a:p>
                    <a:p>
                      <a:r>
                        <a:rPr lang="de-DE" sz="600" baseline="0" noProof="0" dirty="0" smtClean="0">
                          <a:latin typeface="+mn-lt"/>
                        </a:rPr>
                        <a:t>Silver-Partnerlogo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147090">
                <a:tc>
                  <a:txBody>
                    <a:bodyPr/>
                    <a:lstStyle/>
                    <a:p>
                      <a:endParaRPr lang="ru-RU" sz="500" i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5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500" i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1071658"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EMS Specialist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Optionen</a:t>
                      </a: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verfügbar:</a:t>
                      </a:r>
                      <a:endParaRPr lang="de-DE" sz="60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Erfüllung</a:t>
                      </a: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der Anforderungen für Platinum- oder Gold-Partner </a:t>
                      </a:r>
                    </a:p>
                    <a:p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oder</a:t>
                      </a:r>
                      <a:endParaRPr lang="de-DE" sz="60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Auf</a:t>
                      </a: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Einladung  für  „non-transacting“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Partner</a:t>
                      </a:r>
                      <a:endParaRPr lang="de-DE" sz="600" baseline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endParaRPr lang="de-DE" sz="600" baseline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Microsoft System Management Competency </a:t>
                      </a:r>
                    </a:p>
                    <a:p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oder </a:t>
                      </a:r>
                    </a:p>
                    <a:p>
                      <a:r>
                        <a:rPr lang="de-DE" sz="6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HP Operations Manager </a:t>
                      </a:r>
                      <a:r>
                        <a:rPr lang="de-DE" sz="6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Competency</a:t>
                      </a:r>
                      <a:endParaRPr lang="de-DE" sz="600" baseline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de-DE" sz="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1 EMS Technisch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- </a:t>
                      </a:r>
                      <a:r>
                        <a:rPr lang="de-DE" sz="600" noProof="0" dirty="0" smtClean="0">
                          <a:latin typeface="+mn-lt"/>
                        </a:rPr>
                        <a:t>VMTSP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1 EMS Vertrieb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- </a:t>
                      </a:r>
                      <a:r>
                        <a:rPr lang="de-DE" sz="600" noProof="0" dirty="0" smtClean="0">
                          <a:latin typeface="+mn-lt"/>
                        </a:rPr>
                        <a:t> VMSP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1 Vertriebsmeeting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pro Quartal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600" noProof="0" dirty="0" smtClean="0">
                          <a:latin typeface="+mn-lt"/>
                        </a:rPr>
                        <a:t>Gold-/Platinum-Privilegien plus:</a:t>
                      </a:r>
                    </a:p>
                    <a:p>
                      <a:endParaRPr lang="de-DE" sz="600" noProof="0" dirty="0" smtClean="0">
                        <a:latin typeface="+mn-lt"/>
                      </a:endParaRP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Deal-Registrierung 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(12 % nur auf nworks-Lizenzen)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Zugeordneter Veeam Manager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EMS-qualifizierte</a:t>
                      </a:r>
                      <a:r>
                        <a:rPr lang="de-DE" sz="600" baseline="0" noProof="0" dirty="0" smtClean="0">
                          <a:latin typeface="+mn-lt"/>
                        </a:rPr>
                        <a:t> S</a:t>
                      </a:r>
                      <a:r>
                        <a:rPr lang="de-DE" sz="600" noProof="0" dirty="0" smtClean="0">
                          <a:latin typeface="+mn-lt"/>
                        </a:rPr>
                        <a:t>ales Leads</a:t>
                      </a:r>
                    </a:p>
                    <a:p>
                      <a:r>
                        <a:rPr lang="de-DE" sz="600" noProof="0" dirty="0" smtClean="0">
                          <a:latin typeface="+mn-lt"/>
                        </a:rPr>
                        <a:t>EMS Specialist-Partnerlogo</a:t>
                      </a:r>
                      <a:endParaRPr lang="de-DE" sz="6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4"/>
          <p:cNvSpPr/>
          <p:nvPr/>
        </p:nvSpPr>
        <p:spPr>
          <a:xfrm>
            <a:off x="1493659" y="4867617"/>
            <a:ext cx="55673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600" dirty="0"/>
              <a:t>Sprechen Sie Ihren Veeam-Repräsentanten vor Ort an, um den Gegenwert in Ihrer Landeswährung zu ermitteln.</a:t>
            </a:r>
          </a:p>
        </p:txBody>
      </p:sp>
      <p:pic>
        <p:nvPicPr>
          <p:cNvPr id="7" name="Picture 2" descr="C:\Users\NSedova\Documents\VEEAM\New ProPartner program 2012_launch\Platinum leve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897565"/>
            <a:ext cx="819788" cy="3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Sedova\Documents\VEEAM\New ProPartner program 2012_launch\Gold leve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815666"/>
            <a:ext cx="787548" cy="3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Sedova\Documents\VEEAM\New ProPartner program 2012_launch\Silver level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2787774"/>
            <a:ext cx="815285" cy="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Sedova\Documents\VEEAM\New ProPartner program 2012_launch\EMS Specializa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3811527"/>
            <a:ext cx="815285" cy="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147896" y="2841780"/>
            <a:ext cx="98850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/>
              <a:t>Neu 2% bei Neukunden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64289" y="2056723"/>
            <a:ext cx="8929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/>
              <a:t>Neu 10 %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485047" y="3645331"/>
            <a:ext cx="24994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Seit 01.02.2013 Bestandteil ab Silber-Partner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75380" y="1081024"/>
            <a:ext cx="8929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/>
              <a:t>Neu 12 %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6501428" y="1179127"/>
            <a:ext cx="690136" cy="2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6241154" y="1144560"/>
            <a:ext cx="216024" cy="78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V="1">
            <a:off x="6228184" y="2133268"/>
            <a:ext cx="216024" cy="78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6678234" y="2925357"/>
            <a:ext cx="216024" cy="78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528159" y="2164354"/>
            <a:ext cx="690136" cy="2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508183" y="3039605"/>
            <a:ext cx="690136" cy="2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88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98598"/>
          </a:xfrm>
        </p:spPr>
        <p:txBody>
          <a:bodyPr/>
          <a:lstStyle/>
          <a:p>
            <a:r>
              <a:rPr lang="de-DE" sz="3600" dirty="0" smtClean="0"/>
              <a:t>Veeam ProPartner Portal</a:t>
            </a:r>
            <a:endParaRPr lang="de-DE" sz="36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627534"/>
            <a:ext cx="6255023" cy="4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3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98598"/>
          </a:xfrm>
        </p:spPr>
        <p:txBody>
          <a:bodyPr/>
          <a:lstStyle/>
          <a:p>
            <a:r>
              <a:rPr lang="de-DE" sz="3600" dirty="0" smtClean="0"/>
              <a:t>Veeam ProPartner Portal</a:t>
            </a:r>
            <a:endParaRPr lang="de-DE" sz="36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22184"/>
            <a:ext cx="6471047" cy="330179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71600" y="951570"/>
            <a:ext cx="3255507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100" dirty="0">
                <a:solidFill>
                  <a:schemeClr val="accent6"/>
                </a:solidFill>
                <a:latin typeface="Segoe UI Light" pitchFamily="34" charset="0"/>
              </a:rPr>
              <a:t>http://propartner.veeam.com</a:t>
            </a:r>
          </a:p>
        </p:txBody>
      </p:sp>
    </p:spTree>
    <p:extLst>
      <p:ext uri="{BB962C8B-B14F-4D97-AF65-F5344CB8AC3E}">
        <p14:creationId xmlns:p14="http://schemas.microsoft.com/office/powerpoint/2010/main" val="188303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94" y="1478161"/>
            <a:ext cx="6729413" cy="282178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98598"/>
          </a:xfrm>
        </p:spPr>
        <p:txBody>
          <a:bodyPr/>
          <a:lstStyle/>
          <a:p>
            <a:r>
              <a:rPr lang="de-DE" sz="3600" dirty="0" smtClean="0"/>
              <a:t>Veeam ProPartner Portal</a:t>
            </a:r>
            <a:endParaRPr lang="de-DE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1655676" y="951570"/>
            <a:ext cx="201337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100" dirty="0">
                <a:solidFill>
                  <a:schemeClr val="accent6"/>
                </a:solidFill>
                <a:latin typeface="Segoe UI Light" pitchFamily="34" charset="0"/>
              </a:rPr>
              <a:t>http://veeam.com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70" y="1707655"/>
            <a:ext cx="1188132" cy="670052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4336001" y="2180391"/>
            <a:ext cx="1134126" cy="133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04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8153" y="83232"/>
            <a:ext cx="6272954" cy="609398"/>
          </a:xfrm>
        </p:spPr>
        <p:txBody>
          <a:bodyPr/>
          <a:lstStyle/>
          <a:p>
            <a:r>
              <a:rPr lang="de-DE" dirty="0" smtClean="0"/>
              <a:t>Veeam Software </a:t>
            </a:r>
            <a:endParaRPr lang="de-DE" dirty="0"/>
          </a:p>
        </p:txBody>
      </p:sp>
      <p:grpSp>
        <p:nvGrpSpPr>
          <p:cNvPr id="7" name="Group 18"/>
          <p:cNvGrpSpPr/>
          <p:nvPr/>
        </p:nvGrpSpPr>
        <p:grpSpPr>
          <a:xfrm>
            <a:off x="1143000" y="2764285"/>
            <a:ext cx="2492159" cy="1981948"/>
            <a:chOff x="1879232" y="1775383"/>
            <a:chExt cx="5262684" cy="3790722"/>
          </a:xfrm>
        </p:grpSpPr>
        <p:sp>
          <p:nvSpPr>
            <p:cNvPr id="8" name="Rectangle 44"/>
            <p:cNvSpPr/>
            <p:nvPr/>
          </p:nvSpPr>
          <p:spPr bwMode="auto">
            <a:xfrm>
              <a:off x="4211960" y="2327792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54000" rIns="0" bIns="297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1.300.000</a:t>
              </a:r>
            </a:p>
          </p:txBody>
        </p:sp>
        <p:sp>
          <p:nvSpPr>
            <p:cNvPr id="9" name="Rectangle 45"/>
            <p:cNvSpPr/>
            <p:nvPr/>
          </p:nvSpPr>
          <p:spPr bwMode="auto">
            <a:xfrm>
              <a:off x="34609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54000" rIns="0" bIns="189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415.000</a:t>
              </a:r>
            </a:p>
          </p:txBody>
        </p:sp>
        <p:sp>
          <p:nvSpPr>
            <p:cNvPr id="10" name="Rectangle 46"/>
            <p:cNvSpPr/>
            <p:nvPr/>
          </p:nvSpPr>
          <p:spPr bwMode="auto">
            <a:xfrm>
              <a:off x="27191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54000" rIns="0" bIns="10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55.000</a:t>
              </a:r>
            </a:p>
          </p:txBody>
        </p:sp>
        <p:sp>
          <p:nvSpPr>
            <p:cNvPr id="11" name="Rectangle 47"/>
            <p:cNvSpPr/>
            <p:nvPr/>
          </p:nvSpPr>
          <p:spPr bwMode="auto">
            <a:xfrm>
              <a:off x="494458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48"/>
            <p:cNvSpPr/>
            <p:nvPr/>
          </p:nvSpPr>
          <p:spPr bwMode="auto">
            <a:xfrm>
              <a:off x="5686390" y="2327791"/>
              <a:ext cx="685810" cy="29014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49"/>
            <p:cNvSpPr/>
            <p:nvPr/>
          </p:nvSpPr>
          <p:spPr bwMode="auto">
            <a:xfrm>
              <a:off x="4944054" y="3778495"/>
              <a:ext cx="685810" cy="1450704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spc="-3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3.400.000</a:t>
              </a:r>
            </a:p>
          </p:txBody>
        </p:sp>
        <p:sp>
          <p:nvSpPr>
            <p:cNvPr id="14" name="Rectangle 50"/>
            <p:cNvSpPr/>
            <p:nvPr/>
          </p:nvSpPr>
          <p:spPr bwMode="auto">
            <a:xfrm>
              <a:off x="5686390" y="2327791"/>
              <a:ext cx="685810" cy="2901408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spc="-3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8.000.000</a:t>
              </a:r>
            </a:p>
          </p:txBody>
        </p:sp>
        <p:sp>
          <p:nvSpPr>
            <p:cNvPr id="15" name="Rectangle 51"/>
            <p:cNvSpPr/>
            <p:nvPr/>
          </p:nvSpPr>
          <p:spPr bwMode="auto">
            <a:xfrm>
              <a:off x="3463408" y="5121186"/>
              <a:ext cx="685810" cy="108012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spc="-3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52"/>
            <p:cNvSpPr/>
            <p:nvPr/>
          </p:nvSpPr>
          <p:spPr bwMode="auto">
            <a:xfrm>
              <a:off x="4201720" y="4866523"/>
              <a:ext cx="685810" cy="36267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spc="-3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1879232" y="1775383"/>
              <a:ext cx="5262684" cy="443198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sz="1200" dirty="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rPr>
                <a:t>8 Mio. </a:t>
              </a:r>
              <a:r>
                <a:rPr lang="de-DE" sz="1200" dirty="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rPr>
                <a:t>geschützte</a:t>
              </a:r>
              <a:r>
                <a:rPr lang="en-US" sz="1200" dirty="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rPr>
                <a:t> VMs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2848359" y="5301208"/>
              <a:ext cx="541608" cy="264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defRPr sz="120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defRPr>
              </a:lvl1pPr>
            </a:lstStyle>
            <a:p>
              <a:r>
                <a:rPr lang="en-US" sz="900" dirty="0"/>
                <a:t>2008</a:t>
              </a:r>
              <a:endParaRPr lang="ru-RU" sz="900" dirty="0" err="1"/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3590695" y="5301208"/>
              <a:ext cx="541608" cy="264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defRPr sz="120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defRPr>
              </a:lvl1pPr>
            </a:lstStyle>
            <a:p>
              <a:r>
                <a:rPr lang="en-US" sz="900" dirty="0"/>
                <a:t>2009</a:t>
              </a:r>
              <a:endParaRPr lang="ru-RU" sz="900" dirty="0" err="1"/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4333028" y="5301208"/>
              <a:ext cx="541608" cy="264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defRPr sz="120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defRPr>
              </a:lvl1pPr>
            </a:lstStyle>
            <a:p>
              <a:r>
                <a:rPr lang="en-US" sz="900" dirty="0"/>
                <a:t>2010</a:t>
              </a:r>
              <a:endParaRPr lang="ru-RU" sz="900" dirty="0" err="1"/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5075361" y="5301208"/>
              <a:ext cx="541608" cy="264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defRPr sz="120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defRPr>
              </a:lvl1pPr>
            </a:lstStyle>
            <a:p>
              <a:r>
                <a:rPr lang="en-US" sz="900" dirty="0"/>
                <a:t>2011</a:t>
              </a:r>
              <a:endParaRPr lang="ru-RU" sz="900" dirty="0" err="1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5817698" y="5301208"/>
              <a:ext cx="541608" cy="264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2012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</p:grpSp>
      <p:grpSp>
        <p:nvGrpSpPr>
          <p:cNvPr id="23" name="Group 19"/>
          <p:cNvGrpSpPr/>
          <p:nvPr/>
        </p:nvGrpSpPr>
        <p:grpSpPr>
          <a:xfrm>
            <a:off x="3113838" y="2746802"/>
            <a:ext cx="2484276" cy="2000398"/>
            <a:chOff x="1963564" y="1784908"/>
            <a:chExt cx="5262684" cy="3777863"/>
          </a:xfrm>
        </p:grpSpPr>
        <p:sp>
          <p:nvSpPr>
            <p:cNvPr id="24" name="Rectangle 25"/>
            <p:cNvSpPr/>
            <p:nvPr/>
          </p:nvSpPr>
          <p:spPr bwMode="auto">
            <a:xfrm>
              <a:off x="34437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54000" rIns="0" bIns="189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Rectangle 29"/>
            <p:cNvSpPr/>
            <p:nvPr/>
          </p:nvSpPr>
          <p:spPr bwMode="auto">
            <a:xfrm>
              <a:off x="27019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54000" rIns="0" bIns="10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30"/>
            <p:cNvSpPr/>
            <p:nvPr/>
          </p:nvSpPr>
          <p:spPr bwMode="auto">
            <a:xfrm>
              <a:off x="49273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31"/>
            <p:cNvSpPr/>
            <p:nvPr/>
          </p:nvSpPr>
          <p:spPr bwMode="auto">
            <a:xfrm>
              <a:off x="5669130" y="2327791"/>
              <a:ext cx="685810" cy="29014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32"/>
            <p:cNvSpPr/>
            <p:nvPr/>
          </p:nvSpPr>
          <p:spPr bwMode="auto">
            <a:xfrm>
              <a:off x="4185528" y="2327791"/>
              <a:ext cx="685810" cy="2901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33"/>
            <p:cNvSpPr/>
            <p:nvPr/>
          </p:nvSpPr>
          <p:spPr bwMode="auto">
            <a:xfrm>
              <a:off x="4926794" y="3778495"/>
              <a:ext cx="685810" cy="1450704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spc="-3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32.000</a:t>
              </a:r>
            </a:p>
          </p:txBody>
        </p:sp>
        <p:sp>
          <p:nvSpPr>
            <p:cNvPr id="30" name="Rectangle 34"/>
            <p:cNvSpPr/>
            <p:nvPr/>
          </p:nvSpPr>
          <p:spPr bwMode="auto">
            <a:xfrm>
              <a:off x="5669130" y="2327791"/>
              <a:ext cx="685810" cy="2901408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spc="-3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58.000</a:t>
              </a:r>
            </a:p>
          </p:txBody>
        </p:sp>
        <p:sp>
          <p:nvSpPr>
            <p:cNvPr id="31" name="Rectangle 35"/>
            <p:cNvSpPr/>
            <p:nvPr/>
          </p:nvSpPr>
          <p:spPr bwMode="auto">
            <a:xfrm>
              <a:off x="3442126" y="5013175"/>
              <a:ext cx="685810" cy="21602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spc="-3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6"/>
            <p:cNvSpPr/>
            <p:nvPr/>
          </p:nvSpPr>
          <p:spPr bwMode="auto">
            <a:xfrm>
              <a:off x="2699792" y="5121186"/>
              <a:ext cx="685810" cy="1080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spc="-3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7"/>
            <p:cNvSpPr/>
            <p:nvPr/>
          </p:nvSpPr>
          <p:spPr bwMode="auto">
            <a:xfrm>
              <a:off x="4184461" y="4503846"/>
              <a:ext cx="685809" cy="725352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vert270" wrap="square" lIns="34290" tIns="34290" rIns="3429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86" fontAlgn="base">
                <a:spcBef>
                  <a:spcPct val="0"/>
                </a:spcBef>
                <a:spcAft>
                  <a:spcPct val="0"/>
                </a:spcAft>
              </a:pPr>
              <a:endParaRPr lang="en-US" sz="1050" spc="-3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1963564" y="1784908"/>
              <a:ext cx="5262684" cy="443198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algn="ctr">
                <a:buFont typeface="Arial" pitchFamily="34" charset="0"/>
                <a:buNone/>
                <a:defRPr sz="1600">
                  <a:gradFill flip="none" rotWithShape="1"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86000">
                        <a:srgbClr val="000000">
                          <a:lumMod val="75000"/>
                          <a:lumOff val="2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</a:defRPr>
              </a:lvl1pPr>
            </a:lstStyle>
            <a:p>
              <a:r>
                <a:rPr lang="en-US" sz="1200" dirty="0" smtClean="0"/>
                <a:t>58.000+ </a:t>
              </a:r>
              <a:r>
                <a:rPr lang="en-US" sz="1200" dirty="0" err="1"/>
                <a:t>Kunden</a:t>
              </a:r>
              <a:endParaRPr lang="en-US" sz="1200" dirty="0"/>
            </a:p>
          </p:txBody>
        </p:sp>
        <p:sp>
          <p:nvSpPr>
            <p:cNvPr id="35" name="TextBox 30"/>
            <p:cNvSpPr txBox="1"/>
            <p:nvPr/>
          </p:nvSpPr>
          <p:spPr>
            <a:xfrm>
              <a:off x="2831101" y="5301208"/>
              <a:ext cx="543327" cy="26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2008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36" name="TextBox 31"/>
            <p:cNvSpPr txBox="1"/>
            <p:nvPr/>
          </p:nvSpPr>
          <p:spPr>
            <a:xfrm>
              <a:off x="3573434" y="5301208"/>
              <a:ext cx="543327" cy="26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2009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4315769" y="5301208"/>
              <a:ext cx="543327" cy="26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2010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5058102" y="5301208"/>
              <a:ext cx="543327" cy="26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2011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39" name="TextBox 34"/>
            <p:cNvSpPr txBox="1"/>
            <p:nvPr/>
          </p:nvSpPr>
          <p:spPr>
            <a:xfrm>
              <a:off x="5800437" y="5301208"/>
              <a:ext cx="543327" cy="26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80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16200000" scaled="0"/>
                  </a:gradFill>
                </a:rPr>
                <a:t>2012</a:t>
              </a:r>
              <a:endParaRPr lang="ru-RU" sz="900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436096" y="2207092"/>
            <a:ext cx="2383916" cy="2362880"/>
            <a:chOff x="5724128" y="2942790"/>
            <a:chExt cx="3178554" cy="3150506"/>
          </a:xfrm>
        </p:grpSpPr>
        <p:pic>
          <p:nvPicPr>
            <p:cNvPr id="4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4128" y="2942790"/>
              <a:ext cx="3178554" cy="1129148"/>
            </a:xfrm>
            <a:prstGeom prst="rect">
              <a:avLst/>
            </a:prstGeom>
            <a:noFill/>
          </p:spPr>
        </p:pic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2114" y="3933056"/>
              <a:ext cx="988695" cy="61599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1616" y="4450183"/>
              <a:ext cx="988696" cy="61793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43" name="Picture 2" descr="D:\Kotya\presentation\BR Enterprise\slide_image_00TOY2013-intr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570" y="5301773"/>
              <a:ext cx="1052025" cy="79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17"/>
            <p:cNvGrpSpPr/>
            <p:nvPr/>
          </p:nvGrpSpPr>
          <p:grpSpPr>
            <a:xfrm>
              <a:off x="7704143" y="3915293"/>
              <a:ext cx="1044032" cy="1138521"/>
              <a:chOff x="6262577" y="3573015"/>
              <a:chExt cx="1598118" cy="2088232"/>
            </a:xfrm>
          </p:grpSpPr>
          <p:pic>
            <p:nvPicPr>
              <p:cNvPr id="45" name="Picture 5" descr="D:\Kotya\presentation\BR Enterprise\silver it pro awar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696" y="3573015"/>
                <a:ext cx="1035999" cy="1268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Group 19"/>
              <p:cNvGrpSpPr/>
              <p:nvPr/>
            </p:nvGrpSpPr>
            <p:grpSpPr>
              <a:xfrm>
                <a:off x="6262577" y="4392373"/>
                <a:ext cx="1035999" cy="1268874"/>
                <a:chOff x="6300192" y="4437112"/>
                <a:chExt cx="1035999" cy="1268874"/>
              </a:xfrm>
            </p:grpSpPr>
            <p:sp>
              <p:nvSpPr>
                <p:cNvPr id="47" name="Rectangle 20"/>
                <p:cNvSpPr/>
                <p:nvPr/>
              </p:nvSpPr>
              <p:spPr bwMode="auto">
                <a:xfrm>
                  <a:off x="6660232" y="4437112"/>
                  <a:ext cx="675959" cy="86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7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 spc="-38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48" name="Picture 6" descr="D:\Kotya\presentation\BR Enterprise\gold it pro awar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192" y="4437112"/>
                  <a:ext cx="1035999" cy="12688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" name="Gruppieren 1"/>
          <p:cNvGrpSpPr/>
          <p:nvPr/>
        </p:nvGrpSpPr>
        <p:grpSpPr>
          <a:xfrm>
            <a:off x="5359356" y="843558"/>
            <a:ext cx="2290986" cy="1007302"/>
            <a:chOff x="5621808" y="1124744"/>
            <a:chExt cx="3054648" cy="1343069"/>
          </a:xfrm>
        </p:grpSpPr>
        <p:pic>
          <p:nvPicPr>
            <p:cNvPr id="50" name="Picture 4" descr="D:\Kotya\graphs\Marketecture\easytous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193" y="1911053"/>
              <a:ext cx="1018385" cy="2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D:\Kotya\graphs\Marketecture\powerfu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809" y="1911053"/>
              <a:ext cx="1018385" cy="2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D:\Kotya\graphs\Marketecture\affordab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071" y="1911053"/>
              <a:ext cx="1018385" cy="2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Connector 23"/>
            <p:cNvCxnSpPr/>
            <p:nvPr/>
          </p:nvCxnSpPr>
          <p:spPr>
            <a:xfrm flipV="1">
              <a:off x="6637964" y="1908513"/>
              <a:ext cx="0" cy="2469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"/>
            <p:cNvCxnSpPr/>
            <p:nvPr/>
          </p:nvCxnSpPr>
          <p:spPr>
            <a:xfrm flipV="1">
              <a:off x="7656349" y="1908513"/>
              <a:ext cx="0" cy="2469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3" descr="D:\Kotya\graphs\Marketecture\green bloc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809" y="1124744"/>
              <a:ext cx="3054647" cy="78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" descr="D:\Kotya\graphs\Marketecture\vb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808" y="2134447"/>
              <a:ext cx="3054647" cy="33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Rechteck 56"/>
          <p:cNvSpPr/>
          <p:nvPr/>
        </p:nvSpPr>
        <p:spPr>
          <a:xfrm>
            <a:off x="1439652" y="843558"/>
            <a:ext cx="3646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350"/>
              </a:spcAft>
            </a:pPr>
            <a:r>
              <a:rPr lang="de-DE" dirty="0">
                <a:latin typeface="Arial" charset="0"/>
                <a:cs typeface="Arial" charset="0"/>
              </a:rPr>
              <a:t>Veeam Software entwickelt innovative Produkte für das Management und die Absicherung virtueller Infrastrukturen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91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043608" y="699542"/>
            <a:ext cx="7488832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668344" cy="47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0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467001" y="729000"/>
            <a:ext cx="6107927" cy="360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170865" cy="468052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1291797" y="1766468"/>
            <a:ext cx="1350150" cy="540060"/>
          </a:xfrm>
          <a:prstGeom prst="ellipse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17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86"/>
            <a:ext cx="8035363" cy="45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467001" y="729000"/>
            <a:ext cx="6107927" cy="360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170865" cy="468052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1259632" y="2352847"/>
            <a:ext cx="1350150" cy="540060"/>
          </a:xfrm>
          <a:prstGeom prst="ellipse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28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 descr="Ohne Titel 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383"/>
            <a:ext cx="6591707" cy="4562248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611560" y="3633867"/>
            <a:ext cx="1621650" cy="1093763"/>
          </a:xfrm>
          <a:prstGeom prst="roundRect">
            <a:avLst/>
          </a:prstGeom>
          <a:noFill/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ln w="28575"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0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467001" y="729000"/>
            <a:ext cx="6107927" cy="360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170865" cy="468052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1259632" y="3867894"/>
            <a:ext cx="1350150" cy="540060"/>
          </a:xfrm>
          <a:prstGeom prst="ellipse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41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Leads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467001" y="729000"/>
            <a:ext cx="6107927" cy="360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5" name="Bild 4" descr="Ohne Titel 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5546"/>
            <a:ext cx="6669360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7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1470"/>
            <a:ext cx="59594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71549"/>
            <a:ext cx="7109074" cy="396044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609398"/>
          </a:xfrm>
        </p:spPr>
        <p:txBody>
          <a:bodyPr/>
          <a:lstStyle/>
          <a:p>
            <a:r>
              <a:rPr lang="de-DE" dirty="0" smtClean="0"/>
              <a:t>Veeam Promotions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90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Promotion </a:t>
            </a:r>
            <a:r>
              <a:rPr lang="de-DE" sz="2400" dirty="0"/>
              <a:t>bis 30.06.2013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749772"/>
            <a:ext cx="6215690" cy="3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ist der Markt für Veeam?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140146"/>
            <a:ext cx="2552700" cy="31623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825946"/>
            <a:ext cx="2686050" cy="1952625"/>
          </a:xfrm>
          <a:prstGeom prst="rect">
            <a:avLst/>
          </a:prstGeom>
        </p:spPr>
      </p:pic>
      <p:sp>
        <p:nvSpPr>
          <p:cNvPr id="10" name="Multiplizieren 9"/>
          <p:cNvSpPr/>
          <p:nvPr/>
        </p:nvSpPr>
        <p:spPr>
          <a:xfrm>
            <a:off x="4890021" y="2514600"/>
            <a:ext cx="1200150" cy="1085850"/>
          </a:xfrm>
          <a:prstGeom prst="mathMultiply">
            <a:avLst/>
          </a:prstGeom>
          <a:solidFill>
            <a:srgbClr val="FF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944875" y="736253"/>
            <a:ext cx="18985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4050" b="1" dirty="0">
                <a:ln w="12700">
                  <a:solidFill>
                    <a:srgbClr val="52FF4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76,8 % </a:t>
            </a:r>
          </a:p>
        </p:txBody>
      </p:sp>
    </p:spTree>
    <p:extLst>
      <p:ext uri="{BB962C8B-B14F-4D97-AF65-F5344CB8AC3E}">
        <p14:creationId xmlns:p14="http://schemas.microsoft.com/office/powerpoint/2010/main" val="87337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1450"/>
            <a:ext cx="8136904" cy="415498"/>
          </a:xfrm>
        </p:spPr>
        <p:txBody>
          <a:bodyPr/>
          <a:lstStyle/>
          <a:p>
            <a:r>
              <a:rPr lang="de-DE" sz="3000" dirty="0" smtClean="0"/>
              <a:t>Beachten Sie die aktuellen Veeam Special </a:t>
            </a:r>
            <a:r>
              <a:rPr lang="de-DE" sz="3000" dirty="0" err="1" smtClean="0"/>
              <a:t>Offers</a:t>
            </a:r>
            <a:endParaRPr lang="de-DE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33" y="897564"/>
            <a:ext cx="2508147" cy="24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843558"/>
            <a:ext cx="5832648" cy="3943350"/>
          </a:xfrm>
          <a:prstGeom prst="rect">
            <a:avLst/>
          </a:prstGeom>
        </p:spPr>
        <p:txBody>
          <a:bodyPr/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54B948"/>
                </a:solidFill>
              </a:rPr>
              <a:t>Don’t wait – sell v7 today!</a:t>
            </a:r>
          </a:p>
          <a:p>
            <a:pPr marL="0" indent="0">
              <a:buNone/>
            </a:pPr>
            <a:endParaRPr lang="en-US" sz="1200" b="1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0" indent="0">
              <a:buNone/>
            </a:pPr>
            <a:r>
              <a:rPr lang="en-US" sz="2100" b="1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Preiserhöhung</a:t>
            </a:r>
            <a:r>
              <a:rPr lang="en-US" sz="2100" b="1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</a:t>
            </a:r>
            <a:r>
              <a:rPr lang="en-US" sz="2100" b="1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ab</a:t>
            </a:r>
            <a:r>
              <a:rPr lang="en-US" sz="2100" b="1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1. </a:t>
            </a:r>
            <a:r>
              <a:rPr lang="en-US" sz="2100" b="1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Juli</a:t>
            </a:r>
            <a:endParaRPr lang="en-US" sz="2100" b="1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0" indent="0">
              <a:buNone/>
            </a:pPr>
            <a:endParaRPr lang="en-US" sz="1800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Buy Enterprise edition before July 1st and upgrade to Enterprise v7 </a:t>
            </a:r>
            <a:r>
              <a:rPr lang="en-US" sz="1800" b="1" dirty="0">
                <a:solidFill>
                  <a:srgbClr val="54B948"/>
                </a:solidFill>
              </a:rPr>
              <a:t>for free </a:t>
            </a:r>
            <a:endParaRPr lang="en-US" sz="1800" b="1" dirty="0" smtClean="0">
              <a:solidFill>
                <a:srgbClr val="54B948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54B948"/>
                </a:solidFill>
              </a:rPr>
              <a:t>    </a:t>
            </a:r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(</a:t>
            </a:r>
            <a:r>
              <a:rPr lang="en-US" sz="1800" b="1" dirty="0">
                <a:solidFill>
                  <a:srgbClr val="000000"/>
                </a:solidFill>
              </a:rPr>
              <a:t>10%</a:t>
            </a:r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saving compared to the current </a:t>
            </a:r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Enterprise </a:t>
            </a:r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price</a:t>
            </a:r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</a:t>
            </a:r>
          </a:p>
          <a:p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Enterprise </a:t>
            </a:r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Plus v7 </a:t>
            </a:r>
            <a:r>
              <a:rPr lang="en-US" sz="1800" b="1" dirty="0">
                <a:solidFill>
                  <a:srgbClr val="54B948"/>
                </a:solidFill>
              </a:rPr>
              <a:t>for free </a:t>
            </a:r>
            <a:r>
              <a:rPr lang="en-US" sz="1800" b="1" dirty="0" smtClean="0">
                <a:solidFill>
                  <a:srgbClr val="54B948"/>
                </a:solidFill>
              </a:rPr>
              <a:t/>
            </a:r>
            <a:br>
              <a:rPr lang="en-US" sz="1800" b="1" dirty="0" smtClean="0">
                <a:solidFill>
                  <a:srgbClr val="54B948"/>
                </a:solidFill>
              </a:rPr>
            </a:br>
            <a:r>
              <a:rPr lang="en-US" sz="1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(</a:t>
            </a:r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up to </a:t>
            </a:r>
            <a:r>
              <a:rPr lang="en-US" sz="1800" b="1" dirty="0">
                <a:solidFill>
                  <a:srgbClr val="000000"/>
                </a:solidFill>
              </a:rPr>
              <a:t>75% </a:t>
            </a:r>
            <a:r>
              <a:rPr lang="en-US" sz="1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saving compared to the current Enterprise price)</a:t>
            </a:r>
          </a:p>
          <a:p>
            <a:pPr marL="0" indent="0">
              <a:buNone/>
            </a:pPr>
            <a:endParaRPr lang="en-US" sz="1800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endParaRPr lang="en-US" sz="1800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0" indent="0">
              <a:buNone/>
            </a:pPr>
            <a:endParaRPr lang="en-US" sz="2100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86000">
                    <a:srgbClr val="FFFFFF">
                      <a:lumMod val="5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91677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-20538"/>
            <a:ext cx="8280921" cy="46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3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ern mit 8 Zacken 2"/>
          <p:cNvSpPr/>
          <p:nvPr/>
        </p:nvSpPr>
        <p:spPr>
          <a:xfrm>
            <a:off x="4171950" y="400050"/>
            <a:ext cx="1143000" cy="571500"/>
          </a:xfrm>
          <a:prstGeom prst="star8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5" name="Bild 7" descr="Ohne Titel 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208912" cy="51435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2483768" y="1203598"/>
            <a:ext cx="1440160" cy="576064"/>
          </a:xfrm>
          <a:prstGeom prst="ellipse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9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04" y="0"/>
            <a:ext cx="6549108" cy="47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4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Zertifizierungen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29000"/>
            <a:ext cx="5688632" cy="3895801"/>
          </a:xfrm>
          <a:prstGeom prst="rect">
            <a:avLst/>
          </a:prstGeom>
        </p:spPr>
      </p:pic>
      <p:pic>
        <p:nvPicPr>
          <p:cNvPr id="8" name="Picture 2" descr="http://www.kirchengemeinde-klafeld.de/admin/newspics/Zeigefinger,link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74">
            <a:off x="1378993" y="2757881"/>
            <a:ext cx="720299" cy="3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7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Zertifizierungen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5740"/>
            <a:ext cx="8278316" cy="4247555"/>
          </a:xfrm>
          <a:prstGeom prst="rect">
            <a:avLst/>
          </a:prstGeom>
        </p:spPr>
      </p:pic>
      <p:pic>
        <p:nvPicPr>
          <p:cNvPr id="6" name="Picture 2" descr="http://www.kirchengemeinde-klafeld.de/admin/newspics/Zeigefinger,link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74">
            <a:off x="7215164" y="1775136"/>
            <a:ext cx="720299" cy="3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15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" y="0"/>
            <a:ext cx="4254011" cy="47079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04" y="22429"/>
            <a:ext cx="4703796" cy="4718472"/>
          </a:xfrm>
          <a:prstGeom prst="rect">
            <a:avLst/>
          </a:prstGeom>
        </p:spPr>
      </p:pic>
      <p:pic>
        <p:nvPicPr>
          <p:cNvPr id="8" name="Picture 2" descr="http://www.kirchengemeinde-klafeld.de/admin/newspics/Zeigefinger,link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74">
            <a:off x="1742556" y="4599118"/>
            <a:ext cx="720299" cy="3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 bwMode="auto">
          <a:xfrm>
            <a:off x="4932040" y="1491630"/>
            <a:ext cx="2592288" cy="576064"/>
          </a:xfrm>
          <a:prstGeom prst="ellipse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4860032" y="4299942"/>
            <a:ext cx="2592288" cy="576064"/>
          </a:xfrm>
          <a:prstGeom prst="ellipse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>
            <a:solidFill>
              <a:srgbClr val="CC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de-DE" sz="135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07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3478"/>
            <a:ext cx="57606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9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036">
            <a:off x="2721511" y="358323"/>
            <a:ext cx="3700979" cy="2114846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646" y="2787774"/>
            <a:ext cx="3413841" cy="1222155"/>
          </a:xfrm>
          <a:prstGeom prst="rect">
            <a:avLst/>
          </a:prstGeom>
          <a:noFill/>
        </p:spPr>
      </p:pic>
      <p:pic>
        <p:nvPicPr>
          <p:cNvPr id="12" name="Picture 3" descr="C:\Users\betsy.bender\AppData\Local\Microsoft\Windows\Temporary Internet Files\Content.Outlook\QRPYHL7R\2011-VM-World-Winner-Signs-(Page-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7894"/>
            <a:ext cx="1340958" cy="838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4"/>
          <p:cNvSpPr/>
          <p:nvPr/>
        </p:nvSpPr>
        <p:spPr>
          <a:xfrm>
            <a:off x="3779912" y="3861248"/>
            <a:ext cx="874408" cy="836334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871312"/>
            <a:ext cx="1340958" cy="83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 descr="C:\Eigene Dateien\schrift intern\Präsentationen\AN\AAA-B&amp;R aktuelle Präsi\BestofShow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2" y="3861248"/>
            <a:ext cx="1176577" cy="89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1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6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Vertriebsmodell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435077" y="1085850"/>
            <a:ext cx="6272954" cy="858697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100% Channel Sales</a:t>
            </a: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Kein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Direktgeschäft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Alles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über Veeam Partner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122623" y="1329612"/>
            <a:ext cx="3617729" cy="2270838"/>
            <a:chOff x="3710762" y="1772816"/>
            <a:chExt cx="4823638" cy="3027784"/>
          </a:xfrm>
        </p:grpSpPr>
        <p:sp>
          <p:nvSpPr>
            <p:cNvPr id="6" name="Abgerundetes Rechteck 5"/>
            <p:cNvSpPr/>
            <p:nvPr/>
          </p:nvSpPr>
          <p:spPr>
            <a:xfrm>
              <a:off x="3710762" y="2059216"/>
              <a:ext cx="2463518" cy="27413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6070882" y="2059216"/>
              <a:ext cx="2463518" cy="274138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881490" y="2112961"/>
              <a:ext cx="4446115" cy="36004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350" dirty="0"/>
                <a:t>Kunde</a:t>
              </a: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881490" y="4386806"/>
              <a:ext cx="4497814" cy="3103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350" dirty="0"/>
                <a:t>Veeam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881490" y="3197149"/>
              <a:ext cx="3352334" cy="36207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350" dirty="0"/>
                <a:t>Partner</a:t>
              </a:r>
            </a:p>
          </p:txBody>
        </p:sp>
        <p:sp>
          <p:nvSpPr>
            <p:cNvPr id="11" name="Pfeil nach unten 10"/>
            <p:cNvSpPr/>
            <p:nvPr/>
          </p:nvSpPr>
          <p:spPr>
            <a:xfrm rot="10800000">
              <a:off x="7552118" y="2576459"/>
              <a:ext cx="206796" cy="16551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7397022" y="2628183"/>
              <a:ext cx="206796" cy="165517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Pfeil nach unten 12"/>
            <p:cNvSpPr/>
            <p:nvPr/>
          </p:nvSpPr>
          <p:spPr>
            <a:xfrm rot="10800000">
              <a:off x="6776634" y="3610943"/>
              <a:ext cx="206796" cy="6724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Pfeil nach unten 13"/>
            <p:cNvSpPr/>
            <p:nvPr/>
          </p:nvSpPr>
          <p:spPr>
            <a:xfrm rot="10800000">
              <a:off x="6569838" y="2478423"/>
              <a:ext cx="206796" cy="672415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Pfeil nach unten 14"/>
            <p:cNvSpPr/>
            <p:nvPr/>
          </p:nvSpPr>
          <p:spPr>
            <a:xfrm>
              <a:off x="6363042" y="2500677"/>
              <a:ext cx="206796" cy="65016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6" name="Pfeil nach unten 15"/>
            <p:cNvSpPr/>
            <p:nvPr/>
          </p:nvSpPr>
          <p:spPr>
            <a:xfrm rot="10800000">
              <a:off x="4450179" y="2478424"/>
              <a:ext cx="465291" cy="672415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804248" y="1772816"/>
              <a:ext cx="16012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/>
                <a:t>Kommunikation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457537" y="1772816"/>
              <a:ext cx="104558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/>
                <a:t>Business</a:t>
              </a:r>
            </a:p>
          </p:txBody>
        </p:sp>
        <p:sp>
          <p:nvSpPr>
            <p:cNvPr id="19" name="Pfeil nach unten 18"/>
            <p:cNvSpPr/>
            <p:nvPr/>
          </p:nvSpPr>
          <p:spPr>
            <a:xfrm rot="10800000">
              <a:off x="4605276" y="3610943"/>
              <a:ext cx="465291" cy="672415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Pfeil nach unten 19"/>
            <p:cNvSpPr/>
            <p:nvPr/>
          </p:nvSpPr>
          <p:spPr>
            <a:xfrm rot="10800000">
              <a:off x="6104548" y="3662667"/>
              <a:ext cx="116382" cy="6206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1" name="Pfeil nach unten 20"/>
            <p:cNvSpPr/>
            <p:nvPr/>
          </p:nvSpPr>
          <p:spPr>
            <a:xfrm>
              <a:off x="6179572" y="3666877"/>
              <a:ext cx="113739" cy="616481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2" name="Inhaltsplatzhalter 4"/>
          <p:cNvSpPr txBox="1">
            <a:spLocks/>
          </p:cNvSpPr>
          <p:nvPr/>
        </p:nvSpPr>
        <p:spPr>
          <a:xfrm>
            <a:off x="1439652" y="3691938"/>
            <a:ext cx="62729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8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 spc="-7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tx1">
                    <a:lumMod val="50000"/>
                  </a:schemeClr>
                </a:solidFill>
              </a:rPr>
              <a:t>Distributoren: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de-DE" sz="1800" dirty="0" err="1">
                <a:solidFill>
                  <a:schemeClr val="tx1">
                    <a:lumMod val="50000"/>
                  </a:schemeClr>
                </a:solidFill>
              </a:rPr>
              <a:t>Azlan-TechData</a:t>
            </a:r>
            <a:r>
              <a:rPr lang="de-DE" sz="1800" dirty="0">
                <a:solidFill>
                  <a:schemeClr val="tx1">
                    <a:lumMod val="50000"/>
                  </a:schemeClr>
                </a:solidFill>
              </a:rPr>
              <a:t>, Ingram-</a:t>
            </a:r>
            <a:r>
              <a:rPr lang="de-DE" sz="1800" dirty="0" err="1">
                <a:solidFill>
                  <a:schemeClr val="tx1">
                    <a:lumMod val="50000"/>
                  </a:schemeClr>
                </a:solidFill>
              </a:rPr>
              <a:t>Micro</a:t>
            </a:r>
            <a:r>
              <a:rPr lang="de-DE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tx1">
                    <a:lumMod val="50000"/>
                  </a:schemeClr>
                </a:solidFill>
              </a:rPr>
              <a:t>Avnet</a:t>
            </a:r>
            <a:r>
              <a:rPr lang="de-DE" sz="1800" dirty="0">
                <a:solidFill>
                  <a:schemeClr val="tx1">
                    <a:lumMod val="50000"/>
                  </a:schemeClr>
                </a:solidFill>
              </a:rPr>
              <a:t> (ehem. Magirus) </a:t>
            </a:r>
          </a:p>
        </p:txBody>
      </p:sp>
    </p:spTree>
    <p:extLst>
      <p:ext uri="{BB962C8B-B14F-4D97-AF65-F5344CB8AC3E}">
        <p14:creationId xmlns:p14="http://schemas.microsoft.com/office/powerpoint/2010/main" val="294994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98598"/>
          </a:xfrm>
        </p:spPr>
        <p:txBody>
          <a:bodyPr/>
          <a:lstStyle/>
          <a:p>
            <a:r>
              <a:rPr lang="de-DE" sz="3600" dirty="0" smtClean="0"/>
              <a:t>Ihr Veeam Team – Region Mitte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07249"/>
            <a:ext cx="389239" cy="5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22412" y="740989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Channel Sales Manager</a:t>
            </a:r>
          </a:p>
          <a:p>
            <a:r>
              <a:rPr lang="de-DE" sz="1000" b="1" dirty="0"/>
              <a:t>Partner – PLZ 5-6, 34-36, 0</a:t>
            </a:r>
          </a:p>
          <a:p>
            <a:r>
              <a:rPr lang="de-DE" sz="1000" dirty="0"/>
              <a:t>Thomas Beaury, </a:t>
            </a:r>
            <a:r>
              <a:rPr lang="de-DE" sz="1000" dirty="0">
                <a:hlinkClick r:id="rId3"/>
              </a:rPr>
              <a:t>thomas.beaury@veeam.com</a:t>
            </a:r>
            <a:endParaRPr lang="de-DE" sz="1000" dirty="0"/>
          </a:p>
          <a:p>
            <a:r>
              <a:rPr lang="de-DE" sz="1000" dirty="0"/>
              <a:t>(+49 171 5299882)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36489"/>
            <a:ext cx="485111" cy="485111"/>
          </a:xfrm>
          <a:prstGeom prst="rect">
            <a:avLst/>
          </a:prstGeom>
        </p:spPr>
      </p:pic>
      <p:cxnSp>
        <p:nvCxnSpPr>
          <p:cNvPr id="10" name="Gerade Verbindung 5"/>
          <p:cNvCxnSpPr/>
          <p:nvPr/>
        </p:nvCxnSpPr>
        <p:spPr>
          <a:xfrm>
            <a:off x="2400301" y="1383618"/>
            <a:ext cx="3621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72000" y="686983"/>
            <a:ext cx="280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b="1" dirty="0">
                <a:solidFill>
                  <a:srgbClr val="3F3F3F"/>
                </a:solidFill>
              </a:rPr>
              <a:t>Inside Channel Manager </a:t>
            </a:r>
          </a:p>
          <a:p>
            <a:pPr lvl="0"/>
            <a:r>
              <a:rPr lang="de-DE" sz="1000" b="1" dirty="0">
                <a:solidFill>
                  <a:srgbClr val="3F3F3F"/>
                </a:solidFill>
              </a:rPr>
              <a:t>Partner – PLZ 5-6, 34-36, 0</a:t>
            </a:r>
          </a:p>
          <a:p>
            <a:pPr lvl="0"/>
            <a:r>
              <a:rPr lang="de-DE" sz="1000" dirty="0">
                <a:solidFill>
                  <a:srgbClr val="3F3F3F"/>
                </a:solidFill>
              </a:rPr>
              <a:t>Victor Grebnev, </a:t>
            </a:r>
            <a:r>
              <a:rPr lang="de-DE" sz="1000" dirty="0" smtClean="0">
                <a:solidFill>
                  <a:srgbClr val="3F3F3F"/>
                </a:solidFill>
                <a:hlinkClick r:id="rId5"/>
              </a:rPr>
              <a:t>victor.grebnev@veeam.com</a:t>
            </a:r>
            <a:endParaRPr lang="de-DE" sz="1000" dirty="0">
              <a:solidFill>
                <a:srgbClr val="3F3F3F"/>
              </a:solidFill>
            </a:endParaRPr>
          </a:p>
          <a:p>
            <a:pPr lvl="0"/>
            <a:r>
              <a:rPr lang="de-DE" sz="1000" dirty="0">
                <a:solidFill>
                  <a:srgbClr val="3F3F3F"/>
                </a:solidFill>
              </a:rPr>
              <a:t> (+49 89 38038587)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1600" y="1419622"/>
            <a:ext cx="4397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b="1" u="sng" dirty="0"/>
          </a:p>
          <a:p>
            <a:r>
              <a:rPr lang="de-DE" sz="1100" b="1" u="sng" dirty="0"/>
              <a:t>Corporate Account Manager:</a:t>
            </a:r>
          </a:p>
          <a:p>
            <a:r>
              <a:rPr lang="de-DE" sz="1000" b="1" dirty="0" err="1"/>
              <a:t>Named</a:t>
            </a:r>
            <a:r>
              <a:rPr lang="de-DE" sz="1000" b="1" dirty="0"/>
              <a:t> Accounts </a:t>
            </a:r>
            <a:r>
              <a:rPr lang="de-DE" sz="1000" dirty="0"/>
              <a:t>PLZ 54-55, 60-79</a:t>
            </a:r>
          </a:p>
          <a:p>
            <a:r>
              <a:rPr lang="de-DE" sz="1000" dirty="0">
                <a:solidFill>
                  <a:srgbClr val="3F3F3F"/>
                </a:solidFill>
              </a:rPr>
              <a:t>Oliver </a:t>
            </a:r>
            <a:r>
              <a:rPr lang="de-DE" sz="1000" dirty="0" err="1">
                <a:solidFill>
                  <a:srgbClr val="3F3F3F"/>
                </a:solidFill>
              </a:rPr>
              <a:t>Ließmann</a:t>
            </a:r>
            <a:r>
              <a:rPr lang="de-DE" sz="1000" dirty="0">
                <a:solidFill>
                  <a:srgbClr val="3F3F3F"/>
                </a:solidFill>
              </a:rPr>
              <a:t>, </a:t>
            </a:r>
            <a:r>
              <a:rPr lang="de-DE" sz="1000" dirty="0">
                <a:solidFill>
                  <a:srgbClr val="3F3F3F"/>
                </a:solidFill>
                <a:hlinkClick r:id="rId6"/>
              </a:rPr>
              <a:t>oliver.liessmann@veeam.com</a:t>
            </a:r>
            <a:r>
              <a:rPr lang="de-DE" sz="1000" dirty="0">
                <a:solidFill>
                  <a:srgbClr val="3F3F3F"/>
                </a:solidFill>
              </a:rPr>
              <a:t> (+49 175 2610006)</a:t>
            </a:r>
          </a:p>
          <a:p>
            <a:r>
              <a:rPr lang="de-DE" sz="1000" b="1" dirty="0" err="1"/>
              <a:t>Named</a:t>
            </a:r>
            <a:r>
              <a:rPr lang="de-DE" sz="1000" b="1" dirty="0"/>
              <a:t> Accounts </a:t>
            </a:r>
            <a:r>
              <a:rPr lang="de-DE" sz="1000" dirty="0"/>
              <a:t>PLZ 01-09, 10-39, 80-99 </a:t>
            </a:r>
          </a:p>
          <a:p>
            <a:r>
              <a:rPr lang="de-DE" sz="1000" dirty="0"/>
              <a:t>Georg </a:t>
            </a:r>
            <a:r>
              <a:rPr lang="de-DE" sz="1000" dirty="0" err="1"/>
              <a:t>Hübbers</a:t>
            </a:r>
            <a:r>
              <a:rPr lang="de-DE" sz="1000" dirty="0"/>
              <a:t>, </a:t>
            </a:r>
            <a:r>
              <a:rPr lang="de-DE" sz="1000" dirty="0">
                <a:hlinkClick r:id="rId7"/>
              </a:rPr>
              <a:t>georg.huebbers@veeam.com</a:t>
            </a:r>
            <a:r>
              <a:rPr lang="de-DE" sz="1000" dirty="0"/>
              <a:t> (+49 171 3684389)</a:t>
            </a:r>
          </a:p>
          <a:p>
            <a:pPr lvl="0"/>
            <a:endParaRPr lang="de-DE" sz="1000" b="1" u="sng" dirty="0">
              <a:solidFill>
                <a:srgbClr val="3F3F3F"/>
              </a:solidFill>
            </a:endParaRPr>
          </a:p>
          <a:p>
            <a:pPr lvl="0"/>
            <a:r>
              <a:rPr lang="de-DE" sz="1100" b="1" u="sng" dirty="0" err="1">
                <a:solidFill>
                  <a:srgbClr val="3F3F3F"/>
                </a:solidFill>
              </a:rPr>
              <a:t>Territory</a:t>
            </a:r>
            <a:r>
              <a:rPr lang="de-DE" sz="1100" b="1" u="sng" dirty="0">
                <a:solidFill>
                  <a:srgbClr val="3F3F3F"/>
                </a:solidFill>
              </a:rPr>
              <a:t> Sales Manager:</a:t>
            </a:r>
          </a:p>
          <a:p>
            <a:pPr lvl="0"/>
            <a:r>
              <a:rPr lang="de-DE" sz="1000" b="1" dirty="0">
                <a:solidFill>
                  <a:srgbClr val="3F3F3F"/>
                </a:solidFill>
              </a:rPr>
              <a:t>Region Mitte </a:t>
            </a:r>
            <a:r>
              <a:rPr lang="de-DE" sz="1000" dirty="0">
                <a:solidFill>
                  <a:srgbClr val="3F3F3F"/>
                </a:solidFill>
              </a:rPr>
              <a:t>- Endkunden PLZ 54-55, 60-79</a:t>
            </a:r>
          </a:p>
          <a:p>
            <a:pPr lvl="0"/>
            <a:r>
              <a:rPr lang="de-DE" sz="1000" dirty="0">
                <a:solidFill>
                  <a:srgbClr val="3F3F3F"/>
                </a:solidFill>
              </a:rPr>
              <a:t>Oliver </a:t>
            </a:r>
            <a:r>
              <a:rPr lang="de-DE" sz="1000" dirty="0" err="1">
                <a:solidFill>
                  <a:srgbClr val="3F3F3F"/>
                </a:solidFill>
              </a:rPr>
              <a:t>Ließmann</a:t>
            </a:r>
            <a:r>
              <a:rPr lang="de-DE" sz="1000" dirty="0">
                <a:solidFill>
                  <a:srgbClr val="3F3F3F"/>
                </a:solidFill>
              </a:rPr>
              <a:t>, </a:t>
            </a:r>
            <a:r>
              <a:rPr lang="de-DE" sz="1000" dirty="0">
                <a:solidFill>
                  <a:srgbClr val="3F3F3F"/>
                </a:solidFill>
                <a:hlinkClick r:id="rId6"/>
              </a:rPr>
              <a:t>oliver.liessmann@veeam.com</a:t>
            </a:r>
            <a:r>
              <a:rPr lang="de-DE" sz="1000" dirty="0">
                <a:solidFill>
                  <a:srgbClr val="3F3F3F"/>
                </a:solidFill>
              </a:rPr>
              <a:t> (+49 175 2610006)</a:t>
            </a:r>
          </a:p>
          <a:p>
            <a:pPr lvl="0"/>
            <a:r>
              <a:rPr lang="de-DE" sz="1000" b="1" dirty="0">
                <a:solidFill>
                  <a:srgbClr val="3F3F3F"/>
                </a:solidFill>
              </a:rPr>
              <a:t>Region Nord-West </a:t>
            </a:r>
            <a:r>
              <a:rPr lang="de-DE" sz="1000" dirty="0">
                <a:solidFill>
                  <a:srgbClr val="3F3F3F"/>
                </a:solidFill>
              </a:rPr>
              <a:t>- Endkunden PLZ 40-53; 56-59</a:t>
            </a:r>
          </a:p>
          <a:p>
            <a:pPr lvl="0"/>
            <a:r>
              <a:rPr lang="de-DE" sz="1000" dirty="0">
                <a:solidFill>
                  <a:srgbClr val="3F3F3F"/>
                </a:solidFill>
              </a:rPr>
              <a:t>Hans-Ulrich Trapp, </a:t>
            </a:r>
            <a:r>
              <a:rPr lang="de-DE" sz="1000" dirty="0">
                <a:solidFill>
                  <a:srgbClr val="3F3F3F"/>
                </a:solidFill>
                <a:hlinkClick r:id="rId8"/>
              </a:rPr>
              <a:t>hans-ulrich.trapp@veeam.com</a:t>
            </a:r>
            <a:r>
              <a:rPr lang="de-DE" sz="1000" dirty="0">
                <a:solidFill>
                  <a:srgbClr val="3F3F3F"/>
                </a:solidFill>
              </a:rPr>
              <a:t> (+49 151 61218275)</a:t>
            </a:r>
          </a:p>
          <a:p>
            <a:pPr lvl="0"/>
            <a:r>
              <a:rPr lang="de-DE" sz="1000" b="1" dirty="0">
                <a:solidFill>
                  <a:srgbClr val="3F3F3F"/>
                </a:solidFill>
              </a:rPr>
              <a:t>Public Kunden </a:t>
            </a:r>
            <a:r>
              <a:rPr lang="de-DE" sz="1000" dirty="0">
                <a:solidFill>
                  <a:srgbClr val="3F3F3F"/>
                </a:solidFill>
              </a:rPr>
              <a:t>-</a:t>
            </a:r>
            <a:r>
              <a:rPr lang="de-DE" sz="1000" b="1" i="1" dirty="0">
                <a:solidFill>
                  <a:srgbClr val="3F3F3F"/>
                </a:solidFill>
              </a:rPr>
              <a:t> </a:t>
            </a:r>
            <a:r>
              <a:rPr lang="de-DE" sz="1000" dirty="0">
                <a:solidFill>
                  <a:srgbClr val="3F3F3F"/>
                </a:solidFill>
              </a:rPr>
              <a:t>PLZ 01-09, 34-36, 50-69 </a:t>
            </a:r>
          </a:p>
          <a:p>
            <a:pPr lvl="0"/>
            <a:r>
              <a:rPr lang="de-DE" sz="1000" dirty="0">
                <a:solidFill>
                  <a:srgbClr val="3F3F3F"/>
                </a:solidFill>
              </a:rPr>
              <a:t>Mark Wesenberg, </a:t>
            </a:r>
            <a:r>
              <a:rPr lang="de-DE" sz="1000" dirty="0">
                <a:solidFill>
                  <a:srgbClr val="3F3F3F"/>
                </a:solidFill>
                <a:hlinkClick r:id="rId9"/>
              </a:rPr>
              <a:t>mark.wesenberg@veeam.com</a:t>
            </a:r>
            <a:r>
              <a:rPr lang="de-DE" sz="1000" dirty="0">
                <a:solidFill>
                  <a:srgbClr val="3F3F3F"/>
                </a:solidFill>
              </a:rPr>
              <a:t> (+49 151 24067260)</a:t>
            </a:r>
          </a:p>
          <a:p>
            <a:r>
              <a:rPr lang="de-DE" sz="1000" b="1" dirty="0">
                <a:solidFill>
                  <a:srgbClr val="3F3F3F"/>
                </a:solidFill>
              </a:rPr>
              <a:t>Public Kunden </a:t>
            </a:r>
            <a:r>
              <a:rPr lang="de-DE" sz="1000" dirty="0">
                <a:solidFill>
                  <a:srgbClr val="3F3F3F"/>
                </a:solidFill>
              </a:rPr>
              <a:t>-</a:t>
            </a:r>
            <a:r>
              <a:rPr lang="de-DE" sz="1000" b="1" i="1" dirty="0">
                <a:solidFill>
                  <a:srgbClr val="3F3F3F"/>
                </a:solidFill>
              </a:rPr>
              <a:t> </a:t>
            </a:r>
            <a:r>
              <a:rPr lang="de-DE" sz="1000" dirty="0">
                <a:solidFill>
                  <a:srgbClr val="3F3F3F"/>
                </a:solidFill>
              </a:rPr>
              <a:t>PLZ 01-39, 40-53, 56-59</a:t>
            </a:r>
          </a:p>
          <a:p>
            <a:r>
              <a:rPr lang="de-DE" sz="1000" dirty="0">
                <a:solidFill>
                  <a:srgbClr val="3F3F3F"/>
                </a:solidFill>
              </a:rPr>
              <a:t>Ralph </a:t>
            </a:r>
            <a:r>
              <a:rPr lang="de-DE" sz="1000" dirty="0" err="1">
                <a:solidFill>
                  <a:srgbClr val="3F3F3F"/>
                </a:solidFill>
              </a:rPr>
              <a:t>Breidohr</a:t>
            </a:r>
            <a:r>
              <a:rPr lang="de-DE" sz="1000" dirty="0">
                <a:solidFill>
                  <a:srgbClr val="3F3F3F"/>
                </a:solidFill>
              </a:rPr>
              <a:t>, </a:t>
            </a:r>
            <a:r>
              <a:rPr lang="de-DE" sz="1000" dirty="0">
                <a:solidFill>
                  <a:srgbClr val="3F3F3F"/>
                </a:solidFill>
                <a:hlinkClick r:id="rId10"/>
              </a:rPr>
              <a:t>ralph.breidohr@veeam.com</a:t>
            </a:r>
            <a:r>
              <a:rPr lang="de-DE" sz="1000" dirty="0">
                <a:solidFill>
                  <a:srgbClr val="3F3F3F"/>
                </a:solidFill>
              </a:rPr>
              <a:t> (+49 173 4248212)</a:t>
            </a:r>
          </a:p>
          <a:p>
            <a:endParaRPr lang="de-DE" sz="1000" dirty="0">
              <a:solidFill>
                <a:srgbClr val="3F3F3F"/>
              </a:solidFill>
            </a:endParaRPr>
          </a:p>
          <a:p>
            <a:r>
              <a:rPr lang="de-DE" sz="1100" b="1" u="sng" dirty="0">
                <a:solidFill>
                  <a:srgbClr val="3F3F3F"/>
                </a:solidFill>
              </a:rPr>
              <a:t>Technischer Ansprechpartner:</a:t>
            </a:r>
          </a:p>
          <a:p>
            <a:r>
              <a:rPr lang="de-DE" sz="1000" b="1" dirty="0">
                <a:solidFill>
                  <a:srgbClr val="3F3F3F"/>
                </a:solidFill>
              </a:rPr>
              <a:t>Sales Engineer Mitte-Süd</a:t>
            </a:r>
          </a:p>
          <a:p>
            <a:r>
              <a:rPr lang="de-DE" sz="1000" dirty="0"/>
              <a:t>Mario Kunz, </a:t>
            </a:r>
            <a:r>
              <a:rPr lang="de-DE" sz="1000" dirty="0">
                <a:hlinkClick r:id="rId11"/>
              </a:rPr>
              <a:t>mario.kunz@veeam.com</a:t>
            </a:r>
            <a:r>
              <a:rPr lang="de-DE" sz="1000" dirty="0"/>
              <a:t> (+49 151 16523484) </a:t>
            </a:r>
          </a:p>
          <a:p>
            <a:r>
              <a:rPr lang="de-DE" sz="1000" dirty="0"/>
              <a:t>Markus Hergt, </a:t>
            </a:r>
            <a:r>
              <a:rPr lang="de-DE" sz="1000" dirty="0">
                <a:hlinkClick r:id="rId12"/>
              </a:rPr>
              <a:t>markus.hergt@veeam.com</a:t>
            </a:r>
            <a:r>
              <a:rPr lang="de-DE" sz="1000" dirty="0"/>
              <a:t> (+49 162 2966182)</a:t>
            </a:r>
            <a:endParaRPr lang="de-DE" sz="14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590686" y="1788486"/>
            <a:ext cx="2076718" cy="2457450"/>
            <a:chOff x="5930248" y="2384648"/>
            <a:chExt cx="2768957" cy="3276600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248" y="2384648"/>
              <a:ext cx="2768957" cy="32766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6019800" y="2510935"/>
              <a:ext cx="685800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391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Öffentliche Auftraggeber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789802" y="3067385"/>
            <a:ext cx="39424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Mehr als 50% in öffentlicher Hand,</a:t>
            </a:r>
          </a:p>
          <a:p>
            <a:r>
              <a:rPr lang="de-DE" sz="1350" dirty="0"/>
              <a:t>gemeinnützig tätig oder Bildungs- bzw.</a:t>
            </a:r>
          </a:p>
          <a:p>
            <a:r>
              <a:rPr lang="de-DE" sz="1350" dirty="0"/>
              <a:t>Forschungsauftrag verfolgen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35796" y="1491631"/>
            <a:ext cx="37264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Schulen, Universitäten und Ausbildungsstätten, die einen staatlich anerkannten Abschluss erteilen</a:t>
            </a:r>
            <a:endParaRPr lang="de-DE" sz="1500" dirty="0"/>
          </a:p>
        </p:txBody>
      </p:sp>
      <p:sp>
        <p:nvSpPr>
          <p:cNvPr id="2" name="Textfeld 1"/>
          <p:cNvSpPr txBox="1"/>
          <p:nvPr/>
        </p:nvSpPr>
        <p:spPr>
          <a:xfrm>
            <a:off x="1601671" y="1491630"/>
            <a:ext cx="70211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EDU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01670" y="3090625"/>
            <a:ext cx="95859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Public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78" y="3165402"/>
            <a:ext cx="1850231" cy="13930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86" y="1599642"/>
            <a:ext cx="1085850" cy="108585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31468" y="2212324"/>
            <a:ext cx="200375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Segoe UI Light" pitchFamily="34" charset="0"/>
              </a:rPr>
              <a:t>40%* auf </a:t>
            </a:r>
            <a:r>
              <a:rPr lang="de-DE" sz="2400" dirty="0" smtClean="0">
                <a:solidFill>
                  <a:srgbClr val="0070C0"/>
                </a:solidFill>
                <a:latin typeface="Segoe UI Light" pitchFamily="34" charset="0"/>
              </a:rPr>
              <a:t>MSRP</a:t>
            </a:r>
            <a:endParaRPr lang="de-DE" sz="2400" dirty="0">
              <a:solidFill>
                <a:srgbClr val="0070C0"/>
              </a:solidFill>
              <a:latin typeface="Segoe UI Light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59833" y="3946289"/>
            <a:ext cx="18787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Segoe UI Light" pitchFamily="34" charset="0"/>
              </a:rPr>
              <a:t>15% auf </a:t>
            </a:r>
            <a:r>
              <a:rPr lang="de-DE" sz="2400" dirty="0" smtClean="0">
                <a:solidFill>
                  <a:srgbClr val="0070C0"/>
                </a:solidFill>
                <a:latin typeface="Segoe UI Light" pitchFamily="34" charset="0"/>
              </a:rPr>
              <a:t>MSRP</a:t>
            </a:r>
            <a:endParaRPr lang="de-DE" sz="2400" dirty="0">
              <a:solidFill>
                <a:srgbClr val="0070C0"/>
              </a:solidFill>
              <a:latin typeface="Segoe UI Light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95500" y="2554183"/>
            <a:ext cx="155170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50" i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*Nicht mit DR kombinierbar</a:t>
            </a:r>
          </a:p>
        </p:txBody>
      </p:sp>
    </p:spTree>
    <p:extLst>
      <p:ext uri="{BB962C8B-B14F-4D97-AF65-F5344CB8AC3E}">
        <p14:creationId xmlns:p14="http://schemas.microsoft.com/office/powerpoint/2010/main" val="257314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Portfolio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1491630"/>
            <a:ext cx="4320478" cy="2336279"/>
          </a:xfrm>
          <a:prstGeom prst="rect">
            <a:avLst/>
          </a:prstGeom>
        </p:spPr>
      </p:pic>
      <p:sp>
        <p:nvSpPr>
          <p:cNvPr id="4" name="Rahmen 3"/>
          <p:cNvSpPr/>
          <p:nvPr/>
        </p:nvSpPr>
        <p:spPr bwMode="auto">
          <a:xfrm>
            <a:off x="1435077" y="2059230"/>
            <a:ext cx="1408731" cy="1201079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r>
              <a:rPr lang="de-DE" sz="135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Mittelstand</a:t>
            </a:r>
          </a:p>
        </p:txBody>
      </p:sp>
      <p:sp>
        <p:nvSpPr>
          <p:cNvPr id="6" name="Rahmen 5"/>
          <p:cNvSpPr/>
          <p:nvPr/>
        </p:nvSpPr>
        <p:spPr bwMode="auto">
          <a:xfrm>
            <a:off x="1447382" y="3260309"/>
            <a:ext cx="1408731" cy="567600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r>
              <a:rPr lang="de-DE" sz="135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SMB</a:t>
            </a:r>
          </a:p>
        </p:txBody>
      </p:sp>
      <p:sp>
        <p:nvSpPr>
          <p:cNvPr id="7" name="Rahmen 6"/>
          <p:cNvSpPr/>
          <p:nvPr/>
        </p:nvSpPr>
        <p:spPr bwMode="auto">
          <a:xfrm>
            <a:off x="1435077" y="1505510"/>
            <a:ext cx="1408731" cy="567600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r>
              <a:rPr lang="de-DE" sz="135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Enterprise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09682" y="4299943"/>
            <a:ext cx="55141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Alle Produkte beinhalten das erste Jahr Wartung </a:t>
            </a:r>
            <a:r>
              <a:rPr lang="de-DE" u="sng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inklusive</a:t>
            </a:r>
          </a:p>
        </p:txBody>
      </p:sp>
    </p:spTree>
    <p:extLst>
      <p:ext uri="{BB962C8B-B14F-4D97-AF65-F5344CB8AC3E}">
        <p14:creationId xmlns:p14="http://schemas.microsoft.com/office/powerpoint/2010/main" val="855065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997196"/>
          </a:xfrm>
        </p:spPr>
        <p:txBody>
          <a:bodyPr/>
          <a:lstStyle/>
          <a:p>
            <a:r>
              <a:rPr lang="de-DE" sz="4000" dirty="0" smtClean="0"/>
              <a:t>Backup &amp; Replication Editionen</a:t>
            </a:r>
            <a:br>
              <a:rPr lang="de-DE" sz="4000" dirty="0" smtClean="0"/>
            </a:br>
            <a:r>
              <a:rPr lang="de-DE" sz="3200" dirty="0" smtClean="0"/>
              <a:t>Neu in v7 –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comming</a:t>
            </a:r>
            <a:r>
              <a:rPr lang="de-DE" sz="3200" dirty="0" smtClean="0"/>
              <a:t> </a:t>
            </a:r>
            <a:r>
              <a:rPr lang="de-DE" sz="3200" dirty="0" err="1" smtClean="0"/>
              <a:t>soon</a:t>
            </a:r>
            <a:r>
              <a:rPr lang="de-DE" sz="3200" dirty="0" smtClean="0"/>
              <a:t>!</a:t>
            </a:r>
            <a:endParaRPr lang="de-D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25720"/>
            <a:ext cx="7546225" cy="16701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142136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Wählen Sie, was am Besten Ihren Bedürfnissen oder dem Budget Ihres Kunden entspricht.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Veeam Lizensierungsmodell</a:t>
            </a:r>
            <a:endParaRPr lang="de-DE" dirty="0"/>
          </a:p>
        </p:txBody>
      </p:sp>
      <p:pic>
        <p:nvPicPr>
          <p:cNvPr id="6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1933932" y="1200151"/>
            <a:ext cx="687828" cy="789641"/>
          </a:xfrm>
          <a:prstGeom prst="rect">
            <a:avLst/>
          </a:prstGeom>
        </p:spPr>
      </p:pic>
      <p:pic>
        <p:nvPicPr>
          <p:cNvPr id="7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1876782" y="2355727"/>
            <a:ext cx="687828" cy="789641"/>
          </a:xfrm>
          <a:prstGeom prst="rect">
            <a:avLst/>
          </a:prstGeom>
        </p:spPr>
      </p:pic>
      <p:pic>
        <p:nvPicPr>
          <p:cNvPr id="8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1" y="1166447"/>
            <a:ext cx="286500" cy="306090"/>
          </a:xfrm>
          <a:prstGeom prst="rect">
            <a:avLst/>
          </a:prstGeom>
        </p:spPr>
      </p:pic>
      <p:pic>
        <p:nvPicPr>
          <p:cNvPr id="9" name="Bild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1" y="1599642"/>
            <a:ext cx="286500" cy="306090"/>
          </a:xfrm>
          <a:prstGeom prst="rect">
            <a:avLst/>
          </a:prstGeom>
        </p:spPr>
      </p:pic>
      <p:pic>
        <p:nvPicPr>
          <p:cNvPr id="10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2679762"/>
            <a:ext cx="407326" cy="40732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314450" y="1208901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Tier A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14450" y="2355726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Tier B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45886" y="1600200"/>
            <a:ext cx="2343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1-6 Cores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52969" y="3106179"/>
            <a:ext cx="2343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7-12 Cores</a:t>
            </a:r>
          </a:p>
        </p:txBody>
      </p:sp>
      <p:sp>
        <p:nvSpPr>
          <p:cNvPr id="15" name="Rechteck 14"/>
          <p:cNvSpPr/>
          <p:nvPr/>
        </p:nvSpPr>
        <p:spPr>
          <a:xfrm>
            <a:off x="5583510" y="1239455"/>
            <a:ext cx="2228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de-DE" sz="1350" dirty="0"/>
              <a:t>Backup</a:t>
            </a:r>
          </a:p>
          <a:p>
            <a:pPr marL="214313" indent="-214313">
              <a:buFont typeface="Arial"/>
              <a:buChar char="•"/>
            </a:pPr>
            <a:r>
              <a:rPr lang="de-DE" sz="1350" dirty="0"/>
              <a:t>Replikation</a:t>
            </a:r>
          </a:p>
          <a:p>
            <a:pPr marL="214313" indent="-214313">
              <a:buFont typeface="Arial"/>
              <a:buChar char="•"/>
            </a:pPr>
            <a:r>
              <a:rPr lang="de-DE" sz="1350" dirty="0"/>
              <a:t>Deduplizierung</a:t>
            </a:r>
          </a:p>
          <a:p>
            <a:pPr marL="214313" indent="-214313">
              <a:buFont typeface="Arial"/>
              <a:buChar char="•"/>
            </a:pPr>
            <a:r>
              <a:rPr lang="de-DE" sz="1350" dirty="0"/>
              <a:t>zentrales Management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624099" y="813506"/>
            <a:ext cx="4248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Lizensierung erfolgt nach tatsächlich vorhandenen Sockel</a:t>
            </a:r>
          </a:p>
        </p:txBody>
      </p:sp>
      <p:grpSp>
        <p:nvGrpSpPr>
          <p:cNvPr id="17" name="Gruppieren 16"/>
          <p:cNvGrpSpPr/>
          <p:nvPr/>
        </p:nvGrpSpPr>
        <p:grpSpPr>
          <a:xfrm rot="841302">
            <a:off x="4720422" y="3396024"/>
            <a:ext cx="3040700" cy="938779"/>
            <a:chOff x="4572000" y="3505200"/>
            <a:chExt cx="4054267" cy="1251705"/>
          </a:xfrm>
        </p:grpSpPr>
        <p:sp>
          <p:nvSpPr>
            <p:cNvPr id="18" name="Rechteck 17"/>
            <p:cNvSpPr/>
            <p:nvPr/>
          </p:nvSpPr>
          <p:spPr>
            <a:xfrm>
              <a:off x="5276850" y="3556577"/>
              <a:ext cx="3054142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5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Keine versteckten Kosten</a:t>
              </a:r>
            </a:p>
            <a:p>
              <a:endParaRPr lang="de-DE" sz="105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  <a:p>
              <a:pPr marL="214313" indent="-214313">
                <a:buFont typeface="Arial"/>
                <a:buChar char="•"/>
              </a:pPr>
              <a:r>
                <a:rPr lang="de-DE" sz="105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Keine Kosten pro Agent</a:t>
              </a:r>
            </a:p>
            <a:p>
              <a:pPr marL="214313" indent="-214313">
                <a:buFont typeface="Arial"/>
                <a:buChar char="•"/>
              </a:pPr>
              <a:r>
                <a:rPr lang="de-DE" sz="105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Keine Kosten pro VM</a:t>
              </a:r>
            </a:p>
            <a:p>
              <a:pPr marL="214313" indent="-214313">
                <a:buFont typeface="Arial"/>
                <a:buChar char="•"/>
              </a:pPr>
              <a:r>
                <a:rPr lang="de-DE" sz="105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Keine Kosten pro Anwendung 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05200"/>
              <a:ext cx="5905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717" y="3505200"/>
              <a:ext cx="5905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6" descr="stencil_icons.png"/>
          <p:cNvPicPr>
            <a:picLocks noChangeAspect="1"/>
          </p:cNvPicPr>
          <p:nvPr/>
        </p:nvPicPr>
        <p:blipFill>
          <a:blip r:embed="rId2" cstate="print"/>
          <a:srcRect l="87124" t="4868" r="2212" b="82011"/>
          <a:stretch>
            <a:fillRect/>
          </a:stretch>
        </p:blipFill>
        <p:spPr>
          <a:xfrm>
            <a:off x="1821618" y="3607674"/>
            <a:ext cx="687828" cy="78964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314450" y="3489852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Tier C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79000" y="4229100"/>
            <a:ext cx="2343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spc="-75" dirty="0">
                <a:ln w="3175">
                  <a:noFill/>
                </a:ln>
                <a:solidFill>
                  <a:schemeClr val="tx2"/>
                </a:solidFill>
                <a:latin typeface="Segoe UI Light" pitchFamily="34" charset="0"/>
                <a:cs typeface="Arial" charset="0"/>
              </a:rPr>
              <a:t>13 – 18 Cores</a:t>
            </a:r>
          </a:p>
        </p:txBody>
      </p:sp>
      <p:pic>
        <p:nvPicPr>
          <p:cNvPr id="2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796" y="3937191"/>
            <a:ext cx="407326" cy="407326"/>
          </a:xfrm>
          <a:prstGeom prst="rect">
            <a:avLst/>
          </a:prstGeom>
        </p:spPr>
      </p:pic>
      <p:pic>
        <p:nvPicPr>
          <p:cNvPr id="25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08" y="4108641"/>
            <a:ext cx="407326" cy="4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2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eam Partner Day Cover Template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eam Partner Day Inner Slides Template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Veeam Metro Style Template</Template>
  <TotalTime>0</TotalTime>
  <Words>918</Words>
  <Application>Microsoft Office PowerPoint</Application>
  <PresentationFormat>Bildschirmpräsentation (16:9)</PresentationFormat>
  <Paragraphs>285</Paragraphs>
  <Slides>39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Calibri</vt:lpstr>
      <vt:lpstr>Segoe UI</vt:lpstr>
      <vt:lpstr>Segoe UI Light</vt:lpstr>
      <vt:lpstr>Times New Roman</vt:lpstr>
      <vt:lpstr>Wingdings</vt:lpstr>
      <vt:lpstr>Veeam Partner Day Cover Template</vt:lpstr>
      <vt:lpstr>Veeam Partner Day Inner Slides Template </vt:lpstr>
      <vt:lpstr>PowerPoint-Präsentation</vt:lpstr>
      <vt:lpstr>Veeam Software </vt:lpstr>
      <vt:lpstr>Wo ist der Markt für Veeam?</vt:lpstr>
      <vt:lpstr>Veeam Vertriebsmodell</vt:lpstr>
      <vt:lpstr>Ihr Veeam Team – Region Mitte</vt:lpstr>
      <vt:lpstr>Öffentliche Auftraggeber</vt:lpstr>
      <vt:lpstr>Veeam Portfolio</vt:lpstr>
      <vt:lpstr>Backup &amp; Replication Editionen Neu in v7 – is comming soon!</vt:lpstr>
      <vt:lpstr>Veeam Lizensierungsmodell</vt:lpstr>
      <vt:lpstr>Beispiel</vt:lpstr>
      <vt:lpstr>Veeam Essentials</vt:lpstr>
      <vt:lpstr>Szenarien aus der Praxis</vt:lpstr>
      <vt:lpstr>Veeam Partner Struktur</vt:lpstr>
      <vt:lpstr>Veeam Deal Registrierung</vt:lpstr>
      <vt:lpstr>Veeam Deal Registrierung</vt:lpstr>
      <vt:lpstr>Veeam ProPartner-Programm</vt:lpstr>
      <vt:lpstr>Veeam ProPartner Portal</vt:lpstr>
      <vt:lpstr>Veeam ProPartner Portal</vt:lpstr>
      <vt:lpstr>Veeam ProPartner Portal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Leads</vt:lpstr>
      <vt:lpstr>PowerPoint-Präsentation</vt:lpstr>
      <vt:lpstr>Veeam Promotions </vt:lpstr>
      <vt:lpstr>Veeam Promotion bis 30.06.2013 </vt:lpstr>
      <vt:lpstr>Beachten Sie die aktuellen Veeam Special Offers</vt:lpstr>
      <vt:lpstr>PowerPoint-Präsentation</vt:lpstr>
      <vt:lpstr>PowerPoint-Präsentation</vt:lpstr>
      <vt:lpstr>PowerPoint-Präsentation</vt:lpstr>
      <vt:lpstr>Veeam Zertifizierungen</vt:lpstr>
      <vt:lpstr>Veeam Zertifizierungen</vt:lpstr>
      <vt:lpstr>PowerPoint-Präsentation</vt:lpstr>
      <vt:lpstr>PowerPoint-Präsentation</vt:lpstr>
      <vt:lpstr>Fragen?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Shamraeva</dc:creator>
  <cp:lastModifiedBy>Thomas Beaury</cp:lastModifiedBy>
  <cp:revision>57</cp:revision>
  <dcterms:created xsi:type="dcterms:W3CDTF">2013-02-01T12:27:21Z</dcterms:created>
  <dcterms:modified xsi:type="dcterms:W3CDTF">2013-06-14T14:11:05Z</dcterms:modified>
</cp:coreProperties>
</file>