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18"/>
  </p:notesMasterIdLst>
  <p:handoutMasterIdLst>
    <p:handoutMasterId r:id="rId19"/>
  </p:handoutMasterIdLst>
  <p:sldIdLst>
    <p:sldId id="256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B948"/>
    <a:srgbClr val="2F8B43"/>
    <a:srgbClr val="319447"/>
    <a:srgbClr val="FBFBFB"/>
    <a:srgbClr val="0076BD"/>
    <a:srgbClr val="4BA941"/>
    <a:srgbClr val="000000"/>
    <a:srgbClr val="FFD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75" autoAdjust="0"/>
  </p:normalViewPr>
  <p:slideViewPr>
    <p:cSldViewPr>
      <p:cViewPr varScale="1">
        <p:scale>
          <a:sx n="110" d="100"/>
          <a:sy n="110" d="100"/>
        </p:scale>
        <p:origin x="164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3D004-0C64-4868-8EC0-CD0108F009C3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A27AC-0BEE-47C9-AB98-F99BC7CC5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865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A4D31-0301-4F3F-B7F7-47EDF4587F9E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49C33-A899-4080-B833-E3FCF70FA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887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AF1B5-B0F1-4C22-84F5-8F36EF31573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74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106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268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97">
              <a:defRPr/>
            </a:pPr>
            <a:r>
              <a:rPr lang="en-US" dirty="0" smtClean="0"/>
              <a:t>Additional source: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2008 Trends in Backup and Data Protection; April 2, 2008; Forrester Research, Inc.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31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12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="1" dirty="0" smtClean="0"/>
              <a:t>SPEAKER NOTES:</a:t>
            </a:r>
            <a:endParaRPr lang="en-US" b="0" dirty="0" smtClean="0"/>
          </a:p>
          <a:p>
            <a:r>
              <a:rPr lang="nl-BE" b="0" dirty="0" smtClean="0"/>
              <a:t>The</a:t>
            </a:r>
            <a:r>
              <a:rPr lang="nl-BE" b="0" baseline="0" dirty="0" smtClean="0"/>
              <a:t> Veeam Management Pack is a Microsoft System Center Management Pack </a:t>
            </a:r>
            <a:r>
              <a:rPr lang="nl-BE" b="0" baseline="0" dirty="0" err="1" smtClean="0"/>
              <a:t>specifically</a:t>
            </a:r>
            <a:r>
              <a:rPr lang="nl-BE" b="0" baseline="0" dirty="0" smtClean="0"/>
              <a:t> </a:t>
            </a:r>
            <a:r>
              <a:rPr lang="nl-BE" b="0" baseline="0" dirty="0" err="1" smtClean="0"/>
              <a:t>designed</a:t>
            </a:r>
            <a:r>
              <a:rPr lang="nl-BE" b="0" baseline="0" dirty="0" smtClean="0"/>
              <a:t> </a:t>
            </a:r>
            <a:r>
              <a:rPr lang="nl-BE" b="0" baseline="0" dirty="0" err="1" smtClean="0"/>
              <a:t>for</a:t>
            </a:r>
            <a:r>
              <a:rPr lang="nl-BE" b="0" baseline="0" dirty="0" smtClean="0"/>
              <a:t> </a:t>
            </a:r>
            <a:r>
              <a:rPr lang="nl-BE" b="0" baseline="0" dirty="0" err="1" smtClean="0"/>
              <a:t>everybody</a:t>
            </a:r>
            <a:r>
              <a:rPr lang="nl-BE" b="0" baseline="0" dirty="0" smtClean="0"/>
              <a:t> </a:t>
            </a:r>
            <a:r>
              <a:rPr lang="nl-BE" b="0" baseline="0" dirty="0" err="1" smtClean="0"/>
              <a:t>that</a:t>
            </a:r>
            <a:r>
              <a:rPr lang="nl-BE" b="0" baseline="0" dirty="0" smtClean="0"/>
              <a:t> has System Center Operations Manager </a:t>
            </a:r>
            <a:r>
              <a:rPr lang="nl-BE" b="0" baseline="0" dirty="0" err="1" smtClean="0"/>
              <a:t>and</a:t>
            </a:r>
            <a:r>
              <a:rPr lang="nl-BE" b="0" baseline="0" dirty="0" smtClean="0"/>
              <a:t> </a:t>
            </a:r>
            <a:r>
              <a:rPr lang="nl-BE" b="0" baseline="0" dirty="0" err="1" smtClean="0"/>
              <a:t>Vmware</a:t>
            </a:r>
            <a:r>
              <a:rPr lang="nl-BE" b="0" baseline="0" dirty="0" smtClean="0"/>
              <a:t> running in </a:t>
            </a:r>
            <a:r>
              <a:rPr lang="nl-BE" b="0" baseline="0" dirty="0" err="1" smtClean="0"/>
              <a:t>it’s</a:t>
            </a:r>
            <a:r>
              <a:rPr lang="nl-BE" b="0" baseline="0" dirty="0" smtClean="0"/>
              <a:t> environment.  It </a:t>
            </a:r>
            <a:r>
              <a:rPr lang="nl-BE" b="0" baseline="0" dirty="0" err="1" smtClean="0"/>
              <a:t>provides</a:t>
            </a:r>
            <a:r>
              <a:rPr lang="nl-BE" b="0" baseline="0" dirty="0" smtClean="0"/>
              <a:t> </a:t>
            </a:r>
            <a:r>
              <a:rPr lang="nl-BE" b="0" baseline="0" dirty="0" err="1" smtClean="0"/>
              <a:t>you</a:t>
            </a:r>
            <a:r>
              <a:rPr lang="nl-BE" b="0" baseline="0" dirty="0" smtClean="0"/>
              <a:t> </a:t>
            </a:r>
            <a:r>
              <a:rPr lang="nl-BE" b="0" baseline="0" dirty="0" err="1" smtClean="0"/>
              <a:t>with</a:t>
            </a:r>
            <a:r>
              <a:rPr lang="nl-BE" b="0" baseline="0" dirty="0" smtClean="0"/>
              <a:t> </a:t>
            </a:r>
            <a:r>
              <a:rPr lang="nl-BE" b="1" baseline="0" dirty="0" smtClean="0"/>
              <a:t>&lt;click</a:t>
            </a:r>
            <a:r>
              <a:rPr lang="nl-BE" b="0" baseline="0" dirty="0" smtClean="0"/>
              <a:t>&gt; </a:t>
            </a:r>
            <a:r>
              <a:rPr lang="nl-BE" b="0" baseline="0" dirty="0" err="1" smtClean="0"/>
              <a:t>deep</a:t>
            </a:r>
            <a:r>
              <a:rPr lang="nl-BE" b="0" baseline="0" dirty="0" smtClean="0"/>
              <a:t> </a:t>
            </a:r>
            <a:r>
              <a:rPr lang="nl-BE" b="0" baseline="0" dirty="0" err="1" smtClean="0"/>
              <a:t>Vmware</a:t>
            </a:r>
            <a:r>
              <a:rPr lang="nl-BE" b="0" baseline="0" dirty="0" smtClean="0"/>
              <a:t> monitoring, </a:t>
            </a:r>
            <a:r>
              <a:rPr lang="nl-BE" b="0" baseline="0" dirty="0" err="1" smtClean="0"/>
              <a:t>forecasting</a:t>
            </a:r>
            <a:r>
              <a:rPr lang="nl-BE" b="0" baseline="0" dirty="0" smtClean="0"/>
              <a:t> </a:t>
            </a:r>
            <a:r>
              <a:rPr lang="nl-BE" b="0" baseline="0" dirty="0" err="1" smtClean="0"/>
              <a:t>and</a:t>
            </a:r>
            <a:r>
              <a:rPr lang="nl-BE" b="0" baseline="0" dirty="0" smtClean="0"/>
              <a:t> planning </a:t>
            </a:r>
            <a:r>
              <a:rPr lang="nl-BE" b="0" baseline="0" dirty="0" err="1" smtClean="0"/>
              <a:t>specifically</a:t>
            </a:r>
            <a:r>
              <a:rPr lang="nl-BE" b="0" baseline="0" dirty="0" smtClean="0"/>
              <a:t> </a:t>
            </a:r>
            <a:r>
              <a:rPr lang="nl-BE" b="0" baseline="0" dirty="0" err="1" smtClean="0"/>
              <a:t>for</a:t>
            </a:r>
            <a:r>
              <a:rPr lang="nl-BE" b="0" baseline="0" dirty="0" smtClean="0"/>
              <a:t> </a:t>
            </a:r>
            <a:r>
              <a:rPr lang="nl-BE" b="0" baseline="0" dirty="0" err="1" smtClean="0"/>
              <a:t>your</a:t>
            </a:r>
            <a:r>
              <a:rPr lang="nl-BE" b="0" baseline="0" dirty="0" smtClean="0"/>
              <a:t> virtual environment.  It </a:t>
            </a:r>
            <a:r>
              <a:rPr lang="nl-BE" b="0" baseline="0" dirty="0" err="1" smtClean="0"/>
              <a:t>will</a:t>
            </a:r>
            <a:r>
              <a:rPr lang="nl-BE" b="0" baseline="0" dirty="0" smtClean="0"/>
              <a:t> </a:t>
            </a:r>
            <a:r>
              <a:rPr lang="nl-BE" b="0" baseline="0" dirty="0" err="1" smtClean="0"/>
              <a:t>leverage</a:t>
            </a:r>
            <a:r>
              <a:rPr lang="nl-BE" b="0" baseline="0" dirty="0" smtClean="0"/>
              <a:t> </a:t>
            </a:r>
            <a:r>
              <a:rPr lang="nl-BE" b="0" baseline="0" dirty="0" err="1" smtClean="0"/>
              <a:t>your</a:t>
            </a:r>
            <a:r>
              <a:rPr lang="nl-BE" b="0" baseline="0" dirty="0" smtClean="0"/>
              <a:t> investment in System Center AND </a:t>
            </a:r>
            <a:r>
              <a:rPr lang="nl-BE" b="0" baseline="0" dirty="0" err="1" smtClean="0"/>
              <a:t>provide</a:t>
            </a:r>
            <a:r>
              <a:rPr lang="nl-BE" b="0" baseline="0" dirty="0" smtClean="0"/>
              <a:t> </a:t>
            </a:r>
            <a:r>
              <a:rPr lang="nl-BE" b="0" baseline="0" dirty="0" err="1" smtClean="0"/>
              <a:t>you</a:t>
            </a:r>
            <a:r>
              <a:rPr lang="nl-BE" b="0" baseline="0" dirty="0" smtClean="0"/>
              <a:t> </a:t>
            </a:r>
            <a:r>
              <a:rPr lang="nl-BE" b="1" baseline="0" dirty="0" smtClean="0"/>
              <a:t>&lt;click&gt; </a:t>
            </a:r>
            <a:r>
              <a:rPr lang="nl-BE" b="0" baseline="0" dirty="0" err="1" smtClean="0"/>
              <a:t>with</a:t>
            </a:r>
            <a:r>
              <a:rPr lang="nl-BE" b="0" baseline="0" dirty="0" smtClean="0"/>
              <a:t> a </a:t>
            </a:r>
            <a:r>
              <a:rPr lang="nl-BE" b="0" baseline="0" dirty="0" err="1" smtClean="0"/>
              <a:t>unified</a:t>
            </a:r>
            <a:r>
              <a:rPr lang="nl-BE" b="0" baseline="0" dirty="0" smtClean="0"/>
              <a:t> view of </a:t>
            </a:r>
            <a:r>
              <a:rPr lang="nl-BE" b="0" baseline="0" dirty="0" err="1" smtClean="0"/>
              <a:t>both</a:t>
            </a:r>
            <a:r>
              <a:rPr lang="nl-BE" b="0" baseline="0" dirty="0" smtClean="0"/>
              <a:t> </a:t>
            </a:r>
            <a:r>
              <a:rPr lang="nl-BE" b="0" baseline="0" dirty="0" err="1" smtClean="0"/>
              <a:t>your</a:t>
            </a:r>
            <a:r>
              <a:rPr lang="nl-BE" b="0" baseline="0" dirty="0" smtClean="0"/>
              <a:t> </a:t>
            </a:r>
            <a:r>
              <a:rPr lang="nl-BE" b="0" baseline="0" dirty="0" err="1" smtClean="0"/>
              <a:t>physical</a:t>
            </a:r>
            <a:r>
              <a:rPr lang="nl-BE" b="0" baseline="0" dirty="0" smtClean="0"/>
              <a:t> </a:t>
            </a:r>
            <a:r>
              <a:rPr lang="nl-BE" b="0" baseline="0" dirty="0" err="1" smtClean="0"/>
              <a:t>and</a:t>
            </a:r>
            <a:r>
              <a:rPr lang="nl-BE" b="0" baseline="0" dirty="0" smtClean="0"/>
              <a:t> virtual </a:t>
            </a:r>
            <a:r>
              <a:rPr lang="nl-BE" b="0" baseline="0" dirty="0" err="1" smtClean="0"/>
              <a:t>infrastructure</a:t>
            </a:r>
            <a:r>
              <a:rPr lang="nl-BE" b="0" baseline="0" dirty="0" smtClean="0"/>
              <a:t> </a:t>
            </a:r>
            <a:r>
              <a:rPr lang="nl-BE" b="0" baseline="0" dirty="0" err="1" smtClean="0"/>
              <a:t>from</a:t>
            </a:r>
            <a:r>
              <a:rPr lang="nl-BE" b="0" baseline="0" dirty="0" smtClean="0"/>
              <a:t> </a:t>
            </a:r>
            <a:r>
              <a:rPr lang="nl-BE" b="0" baseline="0" dirty="0" err="1" smtClean="0"/>
              <a:t>one</a:t>
            </a:r>
            <a:r>
              <a:rPr lang="nl-BE" b="0" baseline="0" dirty="0" smtClean="0"/>
              <a:t> console.  </a:t>
            </a:r>
            <a:r>
              <a:rPr lang="nl-BE" b="0" baseline="0" dirty="0" err="1" smtClean="0"/>
              <a:t>This</a:t>
            </a:r>
            <a:r>
              <a:rPr lang="nl-BE" b="0" baseline="0" dirty="0" smtClean="0"/>
              <a:t> </a:t>
            </a:r>
            <a:r>
              <a:rPr lang="nl-BE" b="0" baseline="0" dirty="0" err="1" smtClean="0"/>
              <a:t>allows</a:t>
            </a:r>
            <a:r>
              <a:rPr lang="nl-BE" b="0" baseline="0" dirty="0" smtClean="0"/>
              <a:t> </a:t>
            </a:r>
            <a:r>
              <a:rPr lang="nl-BE" b="0" baseline="0" dirty="0" err="1" smtClean="0"/>
              <a:t>you</a:t>
            </a:r>
            <a:r>
              <a:rPr lang="nl-BE" b="0" baseline="0" dirty="0" smtClean="0"/>
              <a:t> </a:t>
            </a:r>
            <a:r>
              <a:rPr lang="nl-BE" b="0" baseline="0" dirty="0" err="1" smtClean="0"/>
              <a:t>to</a:t>
            </a:r>
            <a:r>
              <a:rPr lang="nl-BE" b="0" baseline="0" dirty="0" smtClean="0"/>
              <a:t> </a:t>
            </a:r>
            <a:r>
              <a:rPr lang="nl-BE" b="1" baseline="0" dirty="0" smtClean="0"/>
              <a:t>&lt;click&gt; </a:t>
            </a:r>
            <a:r>
              <a:rPr lang="nl-BE" b="0" baseline="0" dirty="0" err="1" smtClean="0"/>
              <a:t>solve</a:t>
            </a:r>
            <a:r>
              <a:rPr lang="nl-BE" b="0" baseline="0" dirty="0" smtClean="0"/>
              <a:t> </a:t>
            </a:r>
            <a:r>
              <a:rPr lang="nl-BE" b="0" baseline="0" dirty="0" err="1" smtClean="0"/>
              <a:t>your</a:t>
            </a:r>
            <a:r>
              <a:rPr lang="nl-BE" b="0" baseline="0" dirty="0" smtClean="0"/>
              <a:t> </a:t>
            </a:r>
            <a:r>
              <a:rPr lang="nl-BE" b="0" baseline="0" dirty="0" err="1" smtClean="0"/>
              <a:t>problems</a:t>
            </a:r>
            <a:r>
              <a:rPr lang="nl-BE" b="0" baseline="0" dirty="0" smtClean="0"/>
              <a:t> </a:t>
            </a:r>
            <a:r>
              <a:rPr lang="nl-BE" b="0" baseline="0" dirty="0" err="1" smtClean="0"/>
              <a:t>fast</a:t>
            </a:r>
            <a:r>
              <a:rPr lang="nl-BE" b="0" baseline="0" dirty="0" smtClean="0"/>
              <a:t>!</a:t>
            </a:r>
          </a:p>
          <a:p>
            <a:r>
              <a:rPr lang="nl-BE" b="1" baseline="0" dirty="0" smtClean="0"/>
              <a:t>&lt;click&gt;</a:t>
            </a:r>
          </a:p>
          <a:p>
            <a:r>
              <a:rPr lang="nl-BE" b="0" baseline="0" dirty="0" err="1" smtClean="0"/>
              <a:t>With</a:t>
            </a:r>
            <a:r>
              <a:rPr lang="nl-BE" b="0" baseline="0" dirty="0" smtClean="0"/>
              <a:t> the Veeam Management pack </a:t>
            </a:r>
            <a:r>
              <a:rPr lang="nl-BE" b="0" baseline="0" dirty="0" err="1" smtClean="0"/>
              <a:t>and</a:t>
            </a:r>
            <a:r>
              <a:rPr lang="nl-BE" b="0" baseline="0" dirty="0" smtClean="0"/>
              <a:t> Microsoft System Center </a:t>
            </a:r>
            <a:r>
              <a:rPr lang="nl-BE" b="0" baseline="0" dirty="0" err="1" smtClean="0"/>
              <a:t>you</a:t>
            </a:r>
            <a:r>
              <a:rPr lang="nl-BE" b="0" baseline="0" dirty="0" smtClean="0"/>
              <a:t> </a:t>
            </a:r>
            <a:r>
              <a:rPr lang="nl-BE" b="0" baseline="0" dirty="0" err="1" smtClean="0"/>
              <a:t>will</a:t>
            </a:r>
            <a:r>
              <a:rPr lang="nl-BE" b="0" baseline="0" dirty="0" smtClean="0"/>
              <a:t> get the </a:t>
            </a:r>
            <a:r>
              <a:rPr lang="nl-BE" b="0" baseline="0" dirty="0" err="1" smtClean="0"/>
              <a:t>visibility</a:t>
            </a:r>
            <a:r>
              <a:rPr lang="nl-BE" b="0" baseline="0" dirty="0" smtClean="0"/>
              <a:t> </a:t>
            </a:r>
            <a:r>
              <a:rPr lang="nl-BE" b="0" baseline="0" dirty="0" err="1" smtClean="0"/>
              <a:t>you</a:t>
            </a:r>
            <a:r>
              <a:rPr lang="nl-BE" b="0" baseline="0" dirty="0" smtClean="0"/>
              <a:t> </a:t>
            </a:r>
            <a:r>
              <a:rPr lang="nl-BE" b="0" baseline="0" dirty="0" err="1" smtClean="0"/>
              <a:t>need</a:t>
            </a:r>
            <a:r>
              <a:rPr lang="nl-BE" b="0" baseline="0" dirty="0" smtClean="0"/>
              <a:t> </a:t>
            </a:r>
            <a:r>
              <a:rPr lang="nl-BE" b="0" baseline="0" dirty="0" err="1" smtClean="0"/>
              <a:t>from</a:t>
            </a:r>
            <a:r>
              <a:rPr lang="nl-BE" b="0" baseline="0" dirty="0" smtClean="0"/>
              <a:t> the </a:t>
            </a:r>
            <a:r>
              <a:rPr lang="nl-BE" b="0" baseline="0" dirty="0" err="1" smtClean="0"/>
              <a:t>application</a:t>
            </a:r>
            <a:r>
              <a:rPr lang="nl-BE" b="0" baseline="0" dirty="0" smtClean="0"/>
              <a:t> </a:t>
            </a:r>
            <a:r>
              <a:rPr lang="nl-BE" b="0" baseline="0" dirty="0" err="1" smtClean="0"/>
              <a:t>to</a:t>
            </a:r>
            <a:r>
              <a:rPr lang="nl-BE" b="0" baseline="0" dirty="0" smtClean="0"/>
              <a:t> the bare metal</a:t>
            </a:r>
          </a:p>
          <a:p>
            <a:endParaRPr lang="nl-BE" b="0" baseline="0" dirty="0" smtClean="0"/>
          </a:p>
          <a:p>
            <a:r>
              <a:rPr lang="nl-BE" b="0" baseline="0" dirty="0" smtClean="0"/>
              <a:t>In the next </a:t>
            </a:r>
            <a:r>
              <a:rPr lang="nl-BE" b="0" baseline="0" dirty="0" err="1" smtClean="0"/>
              <a:t>hour</a:t>
            </a:r>
            <a:r>
              <a:rPr lang="nl-BE" b="0" baseline="0" dirty="0" smtClean="0"/>
              <a:t> we are </a:t>
            </a:r>
            <a:r>
              <a:rPr lang="nl-BE" b="0" baseline="0" dirty="0" err="1" smtClean="0"/>
              <a:t>going</a:t>
            </a:r>
            <a:r>
              <a:rPr lang="nl-BE" b="0" baseline="0" dirty="0" smtClean="0"/>
              <a:t> </a:t>
            </a:r>
            <a:r>
              <a:rPr lang="nl-BE" b="0" baseline="0" dirty="0" err="1" smtClean="0"/>
              <a:t>to</a:t>
            </a:r>
            <a:r>
              <a:rPr lang="nl-BE" b="0" baseline="0" dirty="0" smtClean="0"/>
              <a:t> show </a:t>
            </a:r>
            <a:r>
              <a:rPr lang="nl-BE" b="0" baseline="0" dirty="0" err="1" smtClean="0"/>
              <a:t>you</a:t>
            </a:r>
            <a:r>
              <a:rPr lang="nl-BE" b="0" baseline="0" dirty="0" smtClean="0"/>
              <a:t> </a:t>
            </a:r>
            <a:r>
              <a:rPr lang="nl-BE" b="0" baseline="0" dirty="0" err="1" smtClean="0"/>
              <a:t>how</a:t>
            </a:r>
            <a:r>
              <a:rPr lang="nl-BE" b="0" baseline="0" dirty="0" smtClean="0"/>
              <a:t> </a:t>
            </a:r>
            <a:r>
              <a:rPr lang="nl-BE" b="0" baseline="0" dirty="0" err="1" smtClean="0"/>
              <a:t>you</a:t>
            </a:r>
            <a:r>
              <a:rPr lang="nl-BE" b="0" baseline="0" dirty="0" smtClean="0"/>
              <a:t> </a:t>
            </a:r>
            <a:r>
              <a:rPr lang="nl-BE" b="0" baseline="0" dirty="0" err="1" smtClean="0"/>
              <a:t>can</a:t>
            </a:r>
            <a:r>
              <a:rPr lang="nl-BE" b="0" baseline="0" dirty="0" smtClean="0"/>
              <a:t> </a:t>
            </a:r>
            <a:r>
              <a:rPr lang="nl-BE" b="0" baseline="0" dirty="0" err="1" smtClean="0"/>
              <a:t>achieve</a:t>
            </a:r>
            <a:r>
              <a:rPr lang="nl-BE" b="0" baseline="0" dirty="0" smtClean="0"/>
              <a:t> </a:t>
            </a:r>
            <a:r>
              <a:rPr lang="nl-BE" b="0" baseline="0" dirty="0" err="1" smtClean="0"/>
              <a:t>this</a:t>
            </a:r>
            <a:r>
              <a:rPr lang="nl-BE" b="0" baseline="0" dirty="0" smtClean="0"/>
              <a:t> </a:t>
            </a:r>
            <a:r>
              <a:rPr lang="nl-BE" b="0" baseline="0" dirty="0" err="1" smtClean="0"/>
              <a:t>by</a:t>
            </a:r>
            <a:r>
              <a:rPr lang="nl-BE" b="0" baseline="0" dirty="0" smtClean="0"/>
              <a:t> </a:t>
            </a:r>
            <a:r>
              <a:rPr lang="nl-BE" b="0" baseline="0" dirty="0" err="1" smtClean="0"/>
              <a:t>using</a:t>
            </a:r>
            <a:r>
              <a:rPr lang="nl-BE" b="0" baseline="0" dirty="0" smtClean="0"/>
              <a:t> the Veeam Management Pack </a:t>
            </a:r>
            <a:r>
              <a:rPr lang="nl-BE" b="0" baseline="0" dirty="0" err="1" smtClean="0"/>
              <a:t>version</a:t>
            </a:r>
            <a:r>
              <a:rPr lang="nl-BE" b="0" baseline="0" dirty="0" smtClean="0"/>
              <a:t>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132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013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120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66ECA-9018-44B2-BEC1-789DE54611F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784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66ECA-9018-44B2-BEC1-789DE54611F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501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673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0" y="5157192"/>
            <a:ext cx="9144000" cy="1700808"/>
          </a:xfrm>
          <a:prstGeom prst="rect">
            <a:avLst/>
          </a:prstGeom>
          <a:gradFill>
            <a:gsLst>
              <a:gs pos="35000">
                <a:schemeClr val="bg1">
                  <a:alpha val="0"/>
                </a:schemeClr>
              </a:gs>
              <a:gs pos="100000">
                <a:schemeClr val="bg1">
                  <a:alpha val="28000"/>
                </a:schemeClr>
              </a:gs>
            </a:gsLst>
            <a:lin ang="5400000" scaled="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6079118"/>
            <a:ext cx="645213" cy="5075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0515" y="6099048"/>
            <a:ext cx="1722971" cy="44993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9495" y="6115893"/>
            <a:ext cx="1110977" cy="4337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 userDrawn="1"/>
        </p:nvGrpSpPr>
        <p:grpSpPr>
          <a:xfrm>
            <a:off x="1923914" y="0"/>
            <a:ext cx="5296172" cy="1484784"/>
            <a:chOff x="1907704" y="0"/>
            <a:chExt cx="5296172" cy="1484784"/>
          </a:xfrm>
        </p:grpSpPr>
        <p:sp>
          <p:nvSpPr>
            <p:cNvPr id="11" name="Rectangle 10"/>
            <p:cNvSpPr/>
            <p:nvPr userDrawn="1"/>
          </p:nvSpPr>
          <p:spPr bwMode="auto">
            <a:xfrm>
              <a:off x="7092280" y="0"/>
              <a:ext cx="111596" cy="1484784"/>
            </a:xfrm>
            <a:prstGeom prst="rect">
              <a:avLst/>
            </a:prstGeom>
            <a:gradFill>
              <a:gsLst>
                <a:gs pos="100000">
                  <a:schemeClr val="tx1">
                    <a:lumMod val="85000"/>
                  </a:schemeClr>
                </a:gs>
                <a:gs pos="0">
                  <a:schemeClr val="tx1">
                    <a:lumMod val="85000"/>
                  </a:schemeClr>
                </a:gs>
                <a:gs pos="50000">
                  <a:schemeClr val="tx1"/>
                </a:gs>
              </a:gsLst>
              <a:lin ang="0" scaled="0"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ru-RU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" name="Rectangle 12"/>
            <p:cNvSpPr/>
            <p:nvPr userDrawn="1"/>
          </p:nvSpPr>
          <p:spPr bwMode="auto">
            <a:xfrm>
              <a:off x="1907704" y="0"/>
              <a:ext cx="111596" cy="1484784"/>
            </a:xfrm>
            <a:prstGeom prst="rect">
              <a:avLst/>
            </a:prstGeom>
            <a:gradFill>
              <a:gsLst>
                <a:gs pos="100000">
                  <a:schemeClr val="tx1">
                    <a:lumMod val="85000"/>
                  </a:schemeClr>
                </a:gs>
                <a:gs pos="0">
                  <a:schemeClr val="tx1">
                    <a:lumMod val="85000"/>
                  </a:schemeClr>
                </a:gs>
                <a:gs pos="50000">
                  <a:schemeClr val="tx1"/>
                </a:gs>
              </a:gsLst>
              <a:lin ang="0" scaled="0"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ru-RU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4" name="Rectangle 13"/>
          <p:cNvSpPr/>
          <p:nvPr userDrawn="1"/>
        </p:nvSpPr>
        <p:spPr bwMode="auto">
          <a:xfrm>
            <a:off x="341339" y="1196752"/>
            <a:ext cx="8479133" cy="4608512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>
                <a:lumMod val="8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3028999"/>
            <a:ext cx="7776864" cy="830997"/>
          </a:xfrm>
        </p:spPr>
        <p:txBody>
          <a:bodyPr/>
          <a:lstStyle>
            <a:lvl1pPr marL="0" indent="0">
              <a:buNone/>
              <a:defRPr sz="6000" i="0" spc="-75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4121322"/>
            <a:ext cx="7776864" cy="387798"/>
          </a:xfrm>
        </p:spPr>
        <p:txBody>
          <a:bodyPr/>
          <a:lstStyle>
            <a:lvl1pPr marL="0" indent="0">
              <a:buNone/>
              <a:defRPr sz="28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478" y="312456"/>
            <a:ext cx="1394428" cy="53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 bwMode="auto">
          <a:xfrm>
            <a:off x="341339" y="1196752"/>
            <a:ext cx="8479133" cy="792088"/>
          </a:xfrm>
          <a:prstGeom prst="rect">
            <a:avLst/>
          </a:prstGeom>
          <a:gradFill>
            <a:gsLst>
              <a:gs pos="0">
                <a:srgbClr val="319447"/>
              </a:gs>
              <a:gs pos="100000">
                <a:srgbClr val="2F8B43"/>
              </a:gs>
            </a:gsLst>
            <a:lin ang="5400000" scaled="0"/>
          </a:gradFill>
          <a:ln w="28575">
            <a:solidFill>
              <a:schemeClr val="tx1">
                <a:lumMod val="8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Picture 2" descr="D:\Kotya\presentation\Veeam on Tour\veeam on tour title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080" y="1360064"/>
            <a:ext cx="4347840" cy="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6875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4509120"/>
            <a:ext cx="9144000" cy="2348880"/>
          </a:xfrm>
          <a:prstGeom prst="rect">
            <a:avLst/>
          </a:prstGeom>
          <a:solidFill>
            <a:srgbClr val="FBFBF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2211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923914" y="0"/>
            <a:ext cx="5296172" cy="1484784"/>
            <a:chOff x="1907704" y="0"/>
            <a:chExt cx="5296172" cy="1484784"/>
          </a:xfrm>
        </p:grpSpPr>
        <p:sp>
          <p:nvSpPr>
            <p:cNvPr id="7" name="Rectangle 6"/>
            <p:cNvSpPr/>
            <p:nvPr userDrawn="1"/>
          </p:nvSpPr>
          <p:spPr bwMode="auto">
            <a:xfrm>
              <a:off x="7092280" y="0"/>
              <a:ext cx="111596" cy="1484784"/>
            </a:xfrm>
            <a:prstGeom prst="rect">
              <a:avLst/>
            </a:prstGeom>
            <a:gradFill>
              <a:gsLst>
                <a:gs pos="100000">
                  <a:schemeClr val="tx1">
                    <a:lumMod val="85000"/>
                  </a:schemeClr>
                </a:gs>
                <a:gs pos="0">
                  <a:schemeClr val="tx1">
                    <a:lumMod val="85000"/>
                  </a:schemeClr>
                </a:gs>
                <a:gs pos="50000">
                  <a:schemeClr val="tx1"/>
                </a:gs>
              </a:gsLst>
              <a:lin ang="0" scaled="0"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ru-RU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" name="Rectangle 2"/>
            <p:cNvSpPr/>
            <p:nvPr userDrawn="1"/>
          </p:nvSpPr>
          <p:spPr bwMode="auto">
            <a:xfrm>
              <a:off x="1907704" y="0"/>
              <a:ext cx="111596" cy="1484784"/>
            </a:xfrm>
            <a:prstGeom prst="rect">
              <a:avLst/>
            </a:prstGeom>
            <a:gradFill>
              <a:gsLst>
                <a:gs pos="100000">
                  <a:schemeClr val="tx1">
                    <a:lumMod val="85000"/>
                  </a:schemeClr>
                </a:gs>
                <a:gs pos="0">
                  <a:schemeClr val="tx1">
                    <a:lumMod val="85000"/>
                  </a:schemeClr>
                </a:gs>
                <a:gs pos="50000">
                  <a:schemeClr val="tx1"/>
                </a:gs>
              </a:gsLst>
              <a:lin ang="0" scaled="0"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ru-RU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" name="Rectangle 1"/>
          <p:cNvSpPr/>
          <p:nvPr userDrawn="1"/>
        </p:nvSpPr>
        <p:spPr bwMode="auto">
          <a:xfrm>
            <a:off x="1115616" y="1484784"/>
            <a:ext cx="6912768" cy="3888432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>
                <a:lumMod val="8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32222" y="3356992"/>
            <a:ext cx="6264697" cy="1661993"/>
          </a:xfrm>
        </p:spPr>
        <p:txBody>
          <a:bodyPr/>
          <a:lstStyle>
            <a:lvl1pPr marL="0" indent="0" algn="ctr">
              <a:buNone/>
              <a:defRPr sz="6000" i="0" spc="-75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title style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115616" y="1484784"/>
            <a:ext cx="6912768" cy="792088"/>
          </a:xfrm>
          <a:prstGeom prst="rect">
            <a:avLst/>
          </a:prstGeom>
          <a:gradFill>
            <a:gsLst>
              <a:gs pos="0">
                <a:srgbClr val="319447"/>
              </a:gs>
              <a:gs pos="100000">
                <a:srgbClr val="2F8B43"/>
              </a:gs>
            </a:gsLst>
            <a:lin ang="5400000" scaled="0"/>
          </a:gradFill>
          <a:ln w="28575">
            <a:solidFill>
              <a:schemeClr val="tx1">
                <a:lumMod val="8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Kotya\presentation\Veeam on Tour\veeam on tour titl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080" y="1638571"/>
            <a:ext cx="4347840" cy="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478" y="312456"/>
            <a:ext cx="1394428" cy="53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6549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Sec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0"/>
            <a:ext cx="8363938" cy="5678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800"/>
            <a:ext cx="8363938" cy="782265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75"/>
              </a:spcAft>
              <a:buNone/>
              <a:defRPr sz="3200" spc="-100" baseline="0">
                <a:latin typeface="Segoe UI Light" pitchFamily="34" charset="0"/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defRPr sz="1800" spc="-50" baseline="0"/>
            </a:lvl2pPr>
            <a:lvl3pPr marL="0" indent="0">
              <a:spcBef>
                <a:spcPts val="0"/>
              </a:spcBef>
              <a:spcAft>
                <a:spcPts val="300"/>
              </a:spcAft>
              <a:buNone/>
              <a:defRPr sz="1500"/>
            </a:lvl3pPr>
            <a:lvl4pPr marL="0" indent="0">
              <a:spcBef>
                <a:spcPts val="0"/>
              </a:spcBef>
              <a:spcAft>
                <a:spcPts val="3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300"/>
              </a:spcAft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272598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36" y="1447800"/>
            <a:ext cx="8363938" cy="34925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974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een Section Divider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886035"/>
            <a:ext cx="8423524" cy="830997"/>
          </a:xfrm>
        </p:spPr>
        <p:txBody>
          <a:bodyPr/>
          <a:lstStyle>
            <a:lvl1pPr marL="0" indent="0">
              <a:buNone/>
              <a:defRPr sz="6000" i="0" spc="-75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 smtClean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8650793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2423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Sec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0"/>
            <a:ext cx="8363938" cy="5678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800"/>
            <a:ext cx="8363938" cy="67557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2800" spc="-100" baseline="0"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defRPr sz="1800" spc="-50" baseline="0"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300"/>
              </a:spcAft>
              <a:buNone/>
              <a:defRPr sz="1500"/>
            </a:lvl3pPr>
            <a:lvl4pPr marL="0" indent="0">
              <a:spcBef>
                <a:spcPts val="0"/>
              </a:spcBef>
              <a:spcAft>
                <a:spcPts val="3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300"/>
              </a:spcAft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211755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36" y="1447800"/>
            <a:ext cx="8363938" cy="1403461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117332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6461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6" y="228600"/>
            <a:ext cx="8363938" cy="5678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436" y="1447801"/>
            <a:ext cx="8363937" cy="15004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0133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4" r:id="rId3"/>
    <p:sldLayoutId id="2147483685" r:id="rId4"/>
    <p:sldLayoutId id="2147483686" r:id="rId5"/>
    <p:sldLayoutId id="2147483687" r:id="rId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6047" rtl="0" eaLnBrk="1" latinLnBrk="0" hangingPunct="1">
        <a:lnSpc>
          <a:spcPct val="90000"/>
        </a:lnSpc>
        <a:spcBef>
          <a:spcPct val="0"/>
        </a:spcBef>
        <a:buNone/>
        <a:defRPr lang="en-US" sz="4100" b="0" kern="1200" cap="none" spc="-75" baseline="0" dirty="0" smtClean="0">
          <a:ln w="3175">
            <a:noFill/>
          </a:ln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lin ang="5400000" scaled="0"/>
            <a:tileRect/>
          </a:gradFill>
          <a:effectLst/>
          <a:latin typeface="+mn-lt"/>
          <a:ea typeface="+mn-ea"/>
          <a:cs typeface="Arial" charset="0"/>
        </a:defRPr>
      </a:lvl1pPr>
    </p:titleStyle>
    <p:bodyStyle>
      <a:lvl1pPr marL="259660" indent="-259660" algn="l" defTabSz="686047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2400" kern="1200">
          <a:gradFill>
            <a:gsLst>
              <a:gs pos="0">
                <a:schemeClr val="tx1">
                  <a:lumMod val="75000"/>
                  <a:lumOff val="2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472868" indent="-213207" algn="l" defTabSz="686047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472868" algn="l"/>
        </a:tabLst>
        <a:defRPr sz="2100" kern="1200">
          <a:gradFill>
            <a:gsLst>
              <a:gs pos="0">
                <a:schemeClr val="tx1">
                  <a:lumMod val="75000"/>
                  <a:lumOff val="2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6074" indent="-213207" algn="l" defTabSz="686047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1800" kern="1200">
          <a:gradFill>
            <a:gsLst>
              <a:gs pos="0">
                <a:schemeClr val="tx1">
                  <a:lumMod val="75000"/>
                  <a:lumOff val="2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112489" indent="-167946" algn="l" defTabSz="686047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686074" algn="l"/>
        </a:tabLst>
        <a:defRPr sz="1500" kern="1200">
          <a:gradFill>
            <a:gsLst>
              <a:gs pos="0">
                <a:schemeClr val="tx1">
                  <a:lumMod val="75000"/>
                  <a:lumOff val="2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85199" indent="-172710" algn="l" defTabSz="686047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1500" kern="1200">
          <a:gradFill>
            <a:gsLst>
              <a:gs pos="0">
                <a:schemeClr val="tx1">
                  <a:lumMod val="75000"/>
                  <a:lumOff val="2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6629" indent="-171512" algn="l" defTabSz="68604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652" indent="-171512" algn="l" defTabSz="68604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676" indent="-171512" algn="l" defTabSz="68604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700" indent="-171512" algn="l" defTabSz="68604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024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6047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9070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2094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5118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8140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1164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4188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6" y="228600"/>
            <a:ext cx="8363938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436" y="1412776"/>
            <a:ext cx="8363937" cy="14034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smtClean="0"/>
              <a:t>Fourth level</a:t>
            </a:r>
            <a:endParaRPr lang="en-US" dirty="0" smtClean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6381328"/>
            <a:ext cx="9144000" cy="4766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6409903"/>
            <a:ext cx="1080119" cy="41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81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6047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0" baseline="0" dirty="0" smtClean="0">
          <a:ln w="3175">
            <a:noFill/>
          </a:ln>
          <a:solidFill>
            <a:schemeClr val="tx2"/>
          </a:solidFill>
          <a:effectLst/>
          <a:latin typeface="+mj-lt"/>
          <a:ea typeface="+mn-ea"/>
          <a:cs typeface="Arial" charset="0"/>
        </a:defRPr>
      </a:lvl1pPr>
    </p:titleStyle>
    <p:bodyStyle>
      <a:lvl1pPr marL="259660" indent="-259660" algn="l" defTabSz="686047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2800" kern="1200" spc="-100" baseline="0">
          <a:gradFill flip="none" rotWithShape="1">
            <a:gsLst>
              <a:gs pos="0">
                <a:schemeClr val="bg1">
                  <a:lumMod val="50000"/>
                </a:schemeClr>
              </a:gs>
              <a:gs pos="86000">
                <a:schemeClr val="bg1">
                  <a:lumMod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1pPr>
      <a:lvl2pPr marL="472868" indent="-213207" algn="l" defTabSz="686047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472868" algn="l"/>
        </a:tabLst>
        <a:defRPr sz="2400" kern="1200" spc="-100" baseline="0">
          <a:gradFill flip="none" rotWithShape="1">
            <a:gsLst>
              <a:gs pos="0">
                <a:schemeClr val="bg1">
                  <a:lumMod val="50000"/>
                </a:schemeClr>
              </a:gs>
              <a:gs pos="86000">
                <a:schemeClr val="bg1">
                  <a:lumMod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2pPr>
      <a:lvl3pPr marL="686074" indent="-213207" algn="l" defTabSz="686047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2000" kern="1200" spc="0" baseline="0">
          <a:gradFill flip="none" rotWithShape="1">
            <a:gsLst>
              <a:gs pos="0">
                <a:schemeClr val="bg1">
                  <a:lumMod val="50000"/>
                </a:schemeClr>
              </a:gs>
              <a:gs pos="86000">
                <a:schemeClr val="bg1">
                  <a:lumMod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3pPr>
      <a:lvl4pPr marL="1112489" indent="-167946" algn="l" defTabSz="686047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686074" algn="l"/>
        </a:tabLst>
        <a:defRPr sz="1600" kern="1200" spc="0">
          <a:gradFill flip="none" rotWithShape="1">
            <a:gsLst>
              <a:gs pos="0">
                <a:schemeClr val="bg1">
                  <a:lumMod val="50000"/>
                </a:schemeClr>
              </a:gs>
              <a:gs pos="86000">
                <a:schemeClr val="bg1">
                  <a:lumMod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4pPr>
      <a:lvl5pPr marL="1285199" indent="-172710" algn="l" defTabSz="686047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1800" kern="1200"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86000">
                <a:schemeClr val="tx1">
                  <a:lumMod val="50000"/>
                  <a:lumOff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5pPr>
      <a:lvl6pPr marL="1886629" indent="-171512" algn="l" defTabSz="68604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652" indent="-171512" algn="l" defTabSz="68604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676" indent="-171512" algn="l" defTabSz="68604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700" indent="-171512" algn="l" defTabSz="68604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024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6047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9070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2094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5118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8140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1164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4188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3568" y="3028999"/>
            <a:ext cx="8064896" cy="1661993"/>
          </a:xfrm>
        </p:spPr>
        <p:txBody>
          <a:bodyPr/>
          <a:lstStyle/>
          <a:p>
            <a:r>
              <a:rPr lang="de-DE" dirty="0" smtClean="0"/>
              <a:t>Modern Data </a:t>
            </a:r>
            <a:r>
              <a:rPr lang="de-DE" dirty="0" err="1" smtClean="0"/>
              <a:t>Protection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83568" y="4121322"/>
            <a:ext cx="7776864" cy="758669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de-DE" dirty="0" err="1"/>
              <a:t>Veeam</a:t>
            </a:r>
            <a:r>
              <a:rPr lang="de-DE" dirty="0"/>
              <a:t> </a:t>
            </a:r>
            <a:r>
              <a:rPr lang="de-DE" dirty="0" err="1" smtClean="0"/>
              <a:t>Product</a:t>
            </a:r>
            <a:r>
              <a:rPr lang="de-DE" dirty="0" smtClean="0"/>
              <a:t> Portfolio</a:t>
            </a:r>
            <a:endParaRPr lang="en-US" sz="2400" dirty="0" smtClean="0"/>
          </a:p>
          <a:p>
            <a:pPr>
              <a:spcBef>
                <a:spcPts val="300"/>
              </a:spcBef>
            </a:pPr>
            <a:r>
              <a:rPr lang="en-US" sz="2400" dirty="0" smtClean="0"/>
              <a:t>Moritz </a:t>
            </a:r>
            <a:r>
              <a:rPr lang="en-US" sz="2400" dirty="0" err="1" smtClean="0"/>
              <a:t>Höfer</a:t>
            </a:r>
            <a:r>
              <a:rPr lang="en-US" sz="2400" dirty="0" smtClean="0"/>
              <a:t>, System Engineer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843012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9" name="Straight Arrow Connector 168"/>
          <p:cNvCxnSpPr/>
          <p:nvPr/>
        </p:nvCxnSpPr>
        <p:spPr>
          <a:xfrm flipH="1">
            <a:off x="3851920" y="2985207"/>
            <a:ext cx="1440160" cy="0"/>
          </a:xfrm>
          <a:prstGeom prst="straightConnector1">
            <a:avLst/>
          </a:prstGeom>
          <a:ln w="25400" cap="sq">
            <a:prstDash val="dash"/>
            <a:miter lim="800000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3851920" y="3104256"/>
            <a:ext cx="14401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accent1"/>
                </a:solidFill>
                <a:latin typeface="Segoe UI Light" pitchFamily="34" charset="0"/>
              </a:rPr>
              <a:t>Quick Migration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89436" y="228600"/>
            <a:ext cx="8363938" cy="997196"/>
          </a:xfrm>
        </p:spPr>
        <p:txBody>
          <a:bodyPr/>
          <a:lstStyle/>
          <a:p>
            <a:r>
              <a:rPr lang="de-DE" dirty="0" smtClean="0"/>
              <a:t>Veeam Backup &amp; Replication</a:t>
            </a:r>
            <a:br>
              <a:rPr lang="de-DE" dirty="0" smtClean="0"/>
            </a:br>
            <a:r>
              <a:rPr lang="de-DE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Instant </a:t>
            </a:r>
            <a:r>
              <a:rPr lang="de-DE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Recovery</a:t>
            </a:r>
            <a:endParaRPr lang="de-DE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11560" y="2348880"/>
            <a:ext cx="3168352" cy="3384375"/>
          </a:xfrm>
          <a:prstGeom prst="rect">
            <a:avLst/>
          </a:prstGeom>
          <a:solidFill>
            <a:schemeClr val="accent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de-DE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20060" y="3533930"/>
            <a:ext cx="792088" cy="576064"/>
            <a:chOff x="1020060" y="3533930"/>
            <a:chExt cx="792088" cy="576064"/>
          </a:xfrm>
        </p:grpSpPr>
        <p:pic>
          <p:nvPicPr>
            <p:cNvPr id="57" name="Picture 2" descr="D:\Kotya\presentation\metro\icons\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060" y="3915824"/>
              <a:ext cx="792088" cy="194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D:\Kotya\presentation\metro\icons\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060" y="3718854"/>
              <a:ext cx="792088" cy="194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" descr="D:\Kotya\presentation\metro\icons\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060" y="3533930"/>
              <a:ext cx="792088" cy="194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1020060" y="4293096"/>
            <a:ext cx="2475564" cy="754652"/>
            <a:chOff x="1020060" y="4186516"/>
            <a:chExt cx="1628724" cy="496501"/>
          </a:xfrm>
        </p:grpSpPr>
        <p:sp>
          <p:nvSpPr>
            <p:cNvPr id="15" name="Rectangle 14"/>
            <p:cNvSpPr/>
            <p:nvPr/>
          </p:nvSpPr>
          <p:spPr bwMode="auto">
            <a:xfrm>
              <a:off x="1020060" y="4186516"/>
              <a:ext cx="1628724" cy="496501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200" spc="-50" dirty="0" err="1" smtClean="0">
                  <a:solidFill>
                    <a:schemeClr val="accent2"/>
                  </a:solidFill>
                  <a:latin typeface="Segoe UI Semibold" panose="020B0702040204020203" pitchFamily="34" charset="0"/>
                  <a:ea typeface="Segoe UI" pitchFamily="34" charset="0"/>
                  <a:cs typeface="Segoe UI Semibold" panose="020B0702040204020203" pitchFamily="34" charset="0"/>
                </a:rPr>
                <a:t>Production</a:t>
              </a:r>
              <a:r>
                <a:rPr lang="de-DE" sz="1200" spc="-50" dirty="0" smtClean="0">
                  <a:solidFill>
                    <a:schemeClr val="accent2"/>
                  </a:solidFill>
                  <a:latin typeface="Segoe UI Semibold" panose="020B0702040204020203" pitchFamily="34" charset="0"/>
                  <a:ea typeface="Segoe UI" pitchFamily="34" charset="0"/>
                  <a:cs typeface="Segoe UI Semibold" panose="020B0702040204020203" pitchFamily="34" charset="0"/>
                </a:rPr>
                <a:t/>
              </a:r>
              <a:br>
                <a:rPr lang="de-DE" sz="1200" spc="-50" dirty="0" smtClean="0">
                  <a:solidFill>
                    <a:schemeClr val="accent2"/>
                  </a:solidFill>
                  <a:latin typeface="Segoe UI Semibold" panose="020B0702040204020203" pitchFamily="34" charset="0"/>
                  <a:ea typeface="Segoe UI" pitchFamily="34" charset="0"/>
                  <a:cs typeface="Segoe UI Semibold" panose="020B0702040204020203" pitchFamily="34" charset="0"/>
                </a:rPr>
              </a:br>
              <a:r>
                <a:rPr lang="de-DE" sz="1200" spc="-50" dirty="0" smtClean="0">
                  <a:solidFill>
                    <a:schemeClr val="accent2"/>
                  </a:solidFill>
                  <a:latin typeface="Segoe UI Semibold" panose="020B0702040204020203" pitchFamily="34" charset="0"/>
                  <a:ea typeface="Segoe UI" pitchFamily="34" charset="0"/>
                  <a:cs typeface="Segoe UI Semibold" panose="020B0702040204020203" pitchFamily="34" charset="0"/>
                </a:rPr>
                <a:t>Datastore</a:t>
              </a: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061831" y="4224557"/>
              <a:ext cx="72008" cy="68539"/>
            </a:xfrm>
            <a:prstGeom prst="ellipse">
              <a:avLst/>
            </a:prstGeom>
            <a:solidFill>
              <a:schemeClr val="accent6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de-DE" spc="-5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1061831" y="4574576"/>
              <a:ext cx="72008" cy="68539"/>
            </a:xfrm>
            <a:prstGeom prst="ellipse">
              <a:avLst/>
            </a:prstGeom>
            <a:solidFill>
              <a:schemeClr val="accent6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de-DE" spc="-5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2537521" y="4574576"/>
              <a:ext cx="72008" cy="68539"/>
            </a:xfrm>
            <a:prstGeom prst="ellipse">
              <a:avLst/>
            </a:prstGeom>
            <a:solidFill>
              <a:schemeClr val="accent6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de-DE" spc="-5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2537521" y="4224557"/>
              <a:ext cx="72008" cy="68539"/>
            </a:xfrm>
            <a:prstGeom prst="ellipse">
              <a:avLst/>
            </a:prstGeom>
            <a:solidFill>
              <a:schemeClr val="accent6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de-DE" spc="-5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 bwMode="auto">
          <a:xfrm>
            <a:off x="1024696" y="2850178"/>
            <a:ext cx="522967" cy="477498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6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de-DE" sz="1050" spc="-50" dirty="0" smtClean="0">
                <a:solidFill>
                  <a:schemeClr val="accent2"/>
                </a:solidFill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VM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1858737" y="3533930"/>
            <a:ext cx="792088" cy="576064"/>
            <a:chOff x="1020060" y="3533930"/>
            <a:chExt cx="792088" cy="576064"/>
          </a:xfrm>
        </p:grpSpPr>
        <p:pic>
          <p:nvPicPr>
            <p:cNvPr id="79" name="Picture 2" descr="D:\Kotya\presentation\metro\icons\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060" y="3915824"/>
              <a:ext cx="792088" cy="194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2" descr="D:\Kotya\presentation\metro\icons\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060" y="3718854"/>
              <a:ext cx="792088" cy="194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2" descr="D:\Kotya\presentation\metro\icons\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060" y="3533930"/>
              <a:ext cx="792088" cy="194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2" name="Group 81"/>
          <p:cNvGrpSpPr/>
          <p:nvPr/>
        </p:nvGrpSpPr>
        <p:grpSpPr>
          <a:xfrm>
            <a:off x="2697415" y="3533930"/>
            <a:ext cx="792088" cy="576064"/>
            <a:chOff x="1020060" y="3533930"/>
            <a:chExt cx="792088" cy="576064"/>
          </a:xfrm>
        </p:grpSpPr>
        <p:pic>
          <p:nvPicPr>
            <p:cNvPr id="85" name="Picture 2" descr="D:\Kotya\presentation\metro\icons\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060" y="3915824"/>
              <a:ext cx="792088" cy="194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2" descr="D:\Kotya\presentation\metro\icons\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060" y="3718854"/>
              <a:ext cx="792088" cy="194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2" descr="D:\Kotya\presentation\metro\icons\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060" y="3533930"/>
              <a:ext cx="792088" cy="194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7" name="Rectangle 96"/>
          <p:cNvSpPr/>
          <p:nvPr/>
        </p:nvSpPr>
        <p:spPr bwMode="auto">
          <a:xfrm>
            <a:off x="1656212" y="2850178"/>
            <a:ext cx="522967" cy="477498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6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de-DE" sz="1050" spc="-50" dirty="0" smtClean="0">
                <a:solidFill>
                  <a:schemeClr val="accent2"/>
                </a:solidFill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VM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2919244" y="2850178"/>
            <a:ext cx="522967" cy="477498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6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de-DE" sz="1050" spc="-50" dirty="0" smtClean="0">
                <a:solidFill>
                  <a:schemeClr val="accent2"/>
                </a:solidFill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VM</a:t>
            </a:r>
          </a:p>
        </p:txBody>
      </p:sp>
      <p:sp>
        <p:nvSpPr>
          <p:cNvPr id="103" name="Rectangle 102"/>
          <p:cNvSpPr/>
          <p:nvPr/>
        </p:nvSpPr>
        <p:spPr bwMode="auto">
          <a:xfrm>
            <a:off x="2287728" y="2850178"/>
            <a:ext cx="522967" cy="477498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6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de-DE" sz="1050" spc="-50" dirty="0" smtClean="0">
                <a:solidFill>
                  <a:schemeClr val="accent2"/>
                </a:solidFill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VM</a:t>
            </a:r>
          </a:p>
        </p:txBody>
      </p:sp>
      <p:sp>
        <p:nvSpPr>
          <p:cNvPr id="18" name="Isosceles Triangle 17"/>
          <p:cNvSpPr/>
          <p:nvPr/>
        </p:nvSpPr>
        <p:spPr bwMode="auto">
          <a:xfrm rot="5400000">
            <a:off x="1417429" y="3192419"/>
            <a:ext cx="251678" cy="186979"/>
          </a:xfrm>
          <a:prstGeom prst="triangle">
            <a:avLst/>
          </a:prstGeom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de-DE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8" name="Isosceles Triangle 97"/>
          <p:cNvSpPr/>
          <p:nvPr/>
        </p:nvSpPr>
        <p:spPr bwMode="auto">
          <a:xfrm rot="5400000">
            <a:off x="2048945" y="3192419"/>
            <a:ext cx="251678" cy="186979"/>
          </a:xfrm>
          <a:prstGeom prst="triangle">
            <a:avLst/>
          </a:prstGeom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de-DE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1" name="Isosceles Triangle 100"/>
          <p:cNvSpPr/>
          <p:nvPr/>
        </p:nvSpPr>
        <p:spPr bwMode="auto">
          <a:xfrm rot="5400000">
            <a:off x="3311979" y="3192419"/>
            <a:ext cx="251678" cy="186979"/>
          </a:xfrm>
          <a:prstGeom prst="triangle">
            <a:avLst/>
          </a:prstGeom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de-DE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4" name="Isosceles Triangle 103"/>
          <p:cNvSpPr/>
          <p:nvPr/>
        </p:nvSpPr>
        <p:spPr bwMode="auto">
          <a:xfrm rot="5400000">
            <a:off x="2680461" y="3192419"/>
            <a:ext cx="251678" cy="186979"/>
          </a:xfrm>
          <a:prstGeom prst="triangle">
            <a:avLst/>
          </a:prstGeom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de-DE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5364088" y="2348880"/>
            <a:ext cx="3168352" cy="338437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de-DE" sz="1600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5772588" y="4293096"/>
            <a:ext cx="2475564" cy="75465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de-DE" sz="1200" spc="-50" dirty="0" smtClean="0">
                <a:solidFill>
                  <a:schemeClr val="accent1"/>
                </a:solidFill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Backup </a:t>
            </a:r>
            <a:r>
              <a:rPr lang="de-DE" sz="1200" spc="-50" dirty="0" err="1" smtClean="0">
                <a:solidFill>
                  <a:schemeClr val="accent1"/>
                </a:solidFill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to</a:t>
            </a:r>
            <a:r>
              <a:rPr lang="de-DE" sz="1200" spc="-50" dirty="0" smtClean="0">
                <a:solidFill>
                  <a:schemeClr val="accent1"/>
                </a:solidFill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 Disk</a:t>
            </a:r>
            <a:br>
              <a:rPr lang="de-DE" sz="1200" spc="-50" dirty="0" smtClean="0">
                <a:solidFill>
                  <a:schemeClr val="accent1"/>
                </a:solidFill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</a:br>
            <a:r>
              <a:rPr lang="de-DE" sz="1200" spc="-50" dirty="0" smtClean="0">
                <a:solidFill>
                  <a:schemeClr val="accent1"/>
                </a:solidFill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Datastore</a:t>
            </a:r>
          </a:p>
        </p:txBody>
      </p:sp>
      <p:sp>
        <p:nvSpPr>
          <p:cNvPr id="120" name="Oval 119"/>
          <p:cNvSpPr/>
          <p:nvPr/>
        </p:nvSpPr>
        <p:spPr bwMode="auto">
          <a:xfrm>
            <a:off x="5836077" y="4350916"/>
            <a:ext cx="109448" cy="104175"/>
          </a:xfrm>
          <a:prstGeom prst="ellipse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de-DE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1" name="Oval 120"/>
          <p:cNvSpPr/>
          <p:nvPr/>
        </p:nvSpPr>
        <p:spPr bwMode="auto">
          <a:xfrm>
            <a:off x="5836077" y="4882924"/>
            <a:ext cx="109448" cy="104175"/>
          </a:xfrm>
          <a:prstGeom prst="ellipse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de-DE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2" name="Oval 121"/>
          <p:cNvSpPr/>
          <p:nvPr/>
        </p:nvSpPr>
        <p:spPr bwMode="auto">
          <a:xfrm>
            <a:off x="8079039" y="4882924"/>
            <a:ext cx="109448" cy="104175"/>
          </a:xfrm>
          <a:prstGeom prst="ellipse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de-DE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3" name="Oval 122"/>
          <p:cNvSpPr/>
          <p:nvPr/>
        </p:nvSpPr>
        <p:spPr bwMode="auto">
          <a:xfrm>
            <a:off x="8079039" y="4350916"/>
            <a:ext cx="109448" cy="104175"/>
          </a:xfrm>
          <a:prstGeom prst="ellipse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de-DE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5777224" y="2850178"/>
            <a:ext cx="522967" cy="477498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6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de-DE" sz="1050" spc="-50" dirty="0" smtClean="0">
                <a:solidFill>
                  <a:schemeClr val="accent2"/>
                </a:solidFill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VM</a:t>
            </a:r>
          </a:p>
        </p:txBody>
      </p:sp>
      <p:sp>
        <p:nvSpPr>
          <p:cNvPr id="140" name="Rectangle 139"/>
          <p:cNvSpPr/>
          <p:nvPr/>
        </p:nvSpPr>
        <p:spPr bwMode="auto">
          <a:xfrm>
            <a:off x="5766907" y="3902152"/>
            <a:ext cx="316716" cy="289179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de-DE" sz="700" spc="-50" dirty="0" smtClean="0">
                <a:solidFill>
                  <a:schemeClr val="accent1"/>
                </a:solidFill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VM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294" y="4030195"/>
            <a:ext cx="226012" cy="226012"/>
          </a:xfrm>
          <a:prstGeom prst="rect">
            <a:avLst/>
          </a:prstGeom>
        </p:spPr>
      </p:pic>
      <p:sp>
        <p:nvSpPr>
          <p:cNvPr id="149" name="Rectangle 148"/>
          <p:cNvSpPr/>
          <p:nvPr/>
        </p:nvSpPr>
        <p:spPr bwMode="auto">
          <a:xfrm>
            <a:off x="6197963" y="3902152"/>
            <a:ext cx="316716" cy="289179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de-DE" sz="700" spc="-50" dirty="0" smtClean="0">
                <a:solidFill>
                  <a:schemeClr val="accent1"/>
                </a:solidFill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VM</a:t>
            </a:r>
          </a:p>
        </p:txBody>
      </p:sp>
      <p:pic>
        <p:nvPicPr>
          <p:cNvPr id="150" name="Picture 1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350" y="4030195"/>
            <a:ext cx="226012" cy="226012"/>
          </a:xfrm>
          <a:prstGeom prst="rect">
            <a:avLst/>
          </a:prstGeom>
        </p:spPr>
      </p:pic>
      <p:sp>
        <p:nvSpPr>
          <p:cNvPr id="155" name="Rectangle 154"/>
          <p:cNvSpPr/>
          <p:nvPr/>
        </p:nvSpPr>
        <p:spPr bwMode="auto">
          <a:xfrm>
            <a:off x="6629019" y="3902152"/>
            <a:ext cx="316716" cy="289179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de-DE" sz="700" spc="-50" dirty="0" smtClean="0">
                <a:solidFill>
                  <a:schemeClr val="accent1"/>
                </a:solidFill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VM</a:t>
            </a:r>
          </a:p>
        </p:txBody>
      </p:sp>
      <p:pic>
        <p:nvPicPr>
          <p:cNvPr id="156" name="Picture 1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406" y="4030195"/>
            <a:ext cx="226012" cy="226012"/>
          </a:xfrm>
          <a:prstGeom prst="rect">
            <a:avLst/>
          </a:prstGeom>
        </p:spPr>
      </p:pic>
      <p:sp>
        <p:nvSpPr>
          <p:cNvPr id="158" name="Rectangle 157"/>
          <p:cNvSpPr/>
          <p:nvPr/>
        </p:nvSpPr>
        <p:spPr bwMode="auto">
          <a:xfrm>
            <a:off x="7060075" y="3902152"/>
            <a:ext cx="316716" cy="289179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de-DE" sz="700" spc="-50" dirty="0" smtClean="0">
                <a:solidFill>
                  <a:schemeClr val="accent1"/>
                </a:solidFill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VM</a:t>
            </a:r>
          </a:p>
        </p:txBody>
      </p:sp>
      <p:pic>
        <p:nvPicPr>
          <p:cNvPr id="159" name="Picture 1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462" y="4030195"/>
            <a:ext cx="226012" cy="226012"/>
          </a:xfrm>
          <a:prstGeom prst="rect">
            <a:avLst/>
          </a:prstGeom>
        </p:spPr>
      </p:pic>
      <p:sp>
        <p:nvSpPr>
          <p:cNvPr id="161" name="Rectangle 160"/>
          <p:cNvSpPr/>
          <p:nvPr/>
        </p:nvSpPr>
        <p:spPr bwMode="auto">
          <a:xfrm>
            <a:off x="7491131" y="3902152"/>
            <a:ext cx="316716" cy="289179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de-DE" sz="700" spc="-50" dirty="0" smtClean="0">
                <a:solidFill>
                  <a:schemeClr val="accent1"/>
                </a:solidFill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VM</a:t>
            </a:r>
          </a:p>
        </p:txBody>
      </p:sp>
      <p:pic>
        <p:nvPicPr>
          <p:cNvPr id="162" name="Picture 1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518" y="4030195"/>
            <a:ext cx="226012" cy="226012"/>
          </a:xfrm>
          <a:prstGeom prst="rect">
            <a:avLst/>
          </a:prstGeom>
        </p:spPr>
      </p:pic>
      <p:sp>
        <p:nvSpPr>
          <p:cNvPr id="164" name="Rectangle 163"/>
          <p:cNvSpPr/>
          <p:nvPr/>
        </p:nvSpPr>
        <p:spPr bwMode="auto">
          <a:xfrm>
            <a:off x="7922185" y="3902152"/>
            <a:ext cx="316716" cy="289179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de-DE" sz="700" spc="-50" dirty="0" smtClean="0">
                <a:solidFill>
                  <a:schemeClr val="accent1"/>
                </a:solidFill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VM</a:t>
            </a:r>
          </a:p>
        </p:txBody>
      </p:sp>
      <p:pic>
        <p:nvPicPr>
          <p:cNvPr id="165" name="Picture 1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572" y="4030195"/>
            <a:ext cx="226012" cy="22601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648" y="3184928"/>
            <a:ext cx="214479" cy="214479"/>
          </a:xfrm>
          <a:prstGeom prst="rect">
            <a:avLst/>
          </a:prstGeom>
        </p:spPr>
      </p:pic>
      <p:cxnSp>
        <p:nvCxnSpPr>
          <p:cNvPr id="7170" name="Straight Arrow Connector 7169"/>
          <p:cNvCxnSpPr/>
          <p:nvPr/>
        </p:nvCxnSpPr>
        <p:spPr>
          <a:xfrm>
            <a:off x="3851920" y="4653136"/>
            <a:ext cx="1440160" cy="0"/>
          </a:xfrm>
          <a:prstGeom prst="straightConnector1">
            <a:avLst/>
          </a:prstGeom>
          <a:ln w="25400" cap="sq">
            <a:miter lim="800000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" name="TextBox 7172"/>
          <p:cNvSpPr txBox="1"/>
          <p:nvPr/>
        </p:nvSpPr>
        <p:spPr>
          <a:xfrm>
            <a:off x="3851920" y="4797152"/>
            <a:ext cx="144016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accent1"/>
                </a:solidFill>
                <a:latin typeface="Segoe UI Light" pitchFamily="34" charset="0"/>
              </a:rPr>
              <a:t>Backup</a:t>
            </a:r>
            <a:br>
              <a:rPr lang="de-DE" sz="1400" dirty="0" smtClean="0">
                <a:solidFill>
                  <a:schemeClr val="accent1"/>
                </a:solidFill>
                <a:latin typeface="Segoe UI Light" pitchFamily="34" charset="0"/>
              </a:rPr>
            </a:br>
            <a:r>
              <a:rPr lang="de-DE" sz="1400" dirty="0" smtClean="0">
                <a:solidFill>
                  <a:schemeClr val="accent1"/>
                </a:solidFill>
                <a:latin typeface="Segoe UI Light" pitchFamily="34" charset="0"/>
              </a:rPr>
              <a:t>Compressed &amp; </a:t>
            </a:r>
            <a:r>
              <a:rPr lang="de-DE" sz="1400" dirty="0" err="1" smtClean="0">
                <a:solidFill>
                  <a:schemeClr val="accent1"/>
                </a:solidFill>
                <a:latin typeface="Segoe UI Light" pitchFamily="34" charset="0"/>
              </a:rPr>
              <a:t>Deduplicated</a:t>
            </a:r>
            <a:endParaRPr lang="de-DE" sz="1400" dirty="0" smtClean="0">
              <a:solidFill>
                <a:schemeClr val="accent1"/>
              </a:solidFill>
              <a:latin typeface="Segoe UI Light" pitchFamily="34" charset="0"/>
            </a:endParaRPr>
          </a:p>
        </p:txBody>
      </p:sp>
      <p:cxnSp>
        <p:nvCxnSpPr>
          <p:cNvPr id="166" name="Straight Arrow Connector 165"/>
          <p:cNvCxnSpPr/>
          <p:nvPr/>
        </p:nvCxnSpPr>
        <p:spPr>
          <a:xfrm flipH="1">
            <a:off x="3851920" y="4210921"/>
            <a:ext cx="1440160" cy="0"/>
          </a:xfrm>
          <a:prstGeom prst="straightConnector1">
            <a:avLst/>
          </a:prstGeom>
          <a:ln w="25400" cap="sq">
            <a:prstDash val="dash"/>
            <a:miter lim="800000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/>
          <p:cNvSpPr txBox="1"/>
          <p:nvPr/>
        </p:nvSpPr>
        <p:spPr>
          <a:xfrm>
            <a:off x="3851920" y="4329970"/>
            <a:ext cx="14401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accent1"/>
                </a:solidFill>
                <a:latin typeface="Segoe UI Light" pitchFamily="34" charset="0"/>
              </a:rPr>
              <a:t>NFS</a:t>
            </a:r>
          </a:p>
        </p:txBody>
      </p:sp>
      <p:sp>
        <p:nvSpPr>
          <p:cNvPr id="171" name="Rectangle 170"/>
          <p:cNvSpPr/>
          <p:nvPr/>
        </p:nvSpPr>
        <p:spPr bwMode="auto">
          <a:xfrm>
            <a:off x="5780155" y="2844317"/>
            <a:ext cx="522967" cy="47749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de-DE" sz="1050" spc="-50" dirty="0" smtClean="0">
                <a:solidFill>
                  <a:schemeClr val="accent1"/>
                </a:solidFill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VM</a:t>
            </a:r>
          </a:p>
        </p:txBody>
      </p:sp>
      <p:sp>
        <p:nvSpPr>
          <p:cNvPr id="136" name="Isosceles Triangle 135"/>
          <p:cNvSpPr/>
          <p:nvPr/>
        </p:nvSpPr>
        <p:spPr bwMode="auto">
          <a:xfrm rot="5400000">
            <a:off x="6169957" y="3192419"/>
            <a:ext cx="251678" cy="186979"/>
          </a:xfrm>
          <a:prstGeom prst="triangle">
            <a:avLst/>
          </a:prstGeom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de-DE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107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2.77778E-7 0.25 " pathEditMode="relative" rAng="0" ptsTypes="AA">
                                      <p:cBhvr>
                                        <p:cTn id="23" dur="2000" spd="-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31233 -1.48148E-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0.31233 2.96296E-6 " pathEditMode="relative" rAng="0" ptsTypes="AA">
                                      <p:cBhvr>
                                        <p:cTn id="52" dur="3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0.3125 3.33333E-6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/>
      <p:bldP spid="100" grpId="0" animBg="1"/>
      <p:bldP spid="101" grpId="0" animBg="1"/>
      <p:bldP spid="124" grpId="0" animBg="1"/>
      <p:bldP spid="124" grpId="1" animBg="1"/>
      <p:bldP spid="167" grpId="0"/>
      <p:bldP spid="171" grpId="0" animBg="1"/>
      <p:bldP spid="171" grpId="1" animBg="1"/>
      <p:bldP spid="171" grpId="2" animBg="1"/>
      <p:bldP spid="171" grpId="3" animBg="1"/>
      <p:bldP spid="136" grpId="0" animBg="1"/>
      <p:bldP spid="13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89436" y="228600"/>
            <a:ext cx="8363938" cy="997196"/>
          </a:xfrm>
        </p:spPr>
        <p:txBody>
          <a:bodyPr/>
          <a:lstStyle/>
          <a:p>
            <a:r>
              <a:rPr lang="de-DE" dirty="0" smtClean="0"/>
              <a:t>Veeam Backup &amp; Replication</a:t>
            </a:r>
            <a:br>
              <a:rPr lang="de-DE" dirty="0" smtClean="0"/>
            </a:br>
            <a:r>
              <a:rPr lang="de-DE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Item </a:t>
            </a:r>
            <a:r>
              <a:rPr lang="de-DE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Recovery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64088" y="2348880"/>
            <a:ext cx="3168352" cy="3384375"/>
            <a:chOff x="5364088" y="2348880"/>
            <a:chExt cx="3168352" cy="3384375"/>
          </a:xfrm>
        </p:grpSpPr>
        <p:sp>
          <p:nvSpPr>
            <p:cNvPr id="105" name="Rectangle 104"/>
            <p:cNvSpPr/>
            <p:nvPr/>
          </p:nvSpPr>
          <p:spPr bwMode="auto">
            <a:xfrm>
              <a:off x="5364088" y="2348880"/>
              <a:ext cx="3168352" cy="3384375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de-DE" sz="1600" spc="-5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5772588" y="4293096"/>
              <a:ext cx="2475564" cy="754652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200" spc="-50" dirty="0" smtClean="0">
                  <a:solidFill>
                    <a:schemeClr val="accent1"/>
                  </a:solidFill>
                  <a:latin typeface="Segoe UI Semibold" panose="020B0702040204020203" pitchFamily="34" charset="0"/>
                  <a:ea typeface="Segoe UI" pitchFamily="34" charset="0"/>
                  <a:cs typeface="Segoe UI Semibold" panose="020B0702040204020203" pitchFamily="34" charset="0"/>
                </a:rPr>
                <a:t>Backup </a:t>
              </a:r>
              <a:r>
                <a:rPr lang="de-DE" sz="1200" spc="-50" dirty="0" err="1" smtClean="0">
                  <a:solidFill>
                    <a:schemeClr val="accent1"/>
                  </a:solidFill>
                  <a:latin typeface="Segoe UI Semibold" panose="020B0702040204020203" pitchFamily="34" charset="0"/>
                  <a:ea typeface="Segoe UI" pitchFamily="34" charset="0"/>
                  <a:cs typeface="Segoe UI Semibold" panose="020B0702040204020203" pitchFamily="34" charset="0"/>
                </a:rPr>
                <a:t>to</a:t>
              </a:r>
              <a:r>
                <a:rPr lang="de-DE" sz="1200" spc="-50" dirty="0" smtClean="0">
                  <a:solidFill>
                    <a:schemeClr val="accent1"/>
                  </a:solidFill>
                  <a:latin typeface="Segoe UI Semibold" panose="020B0702040204020203" pitchFamily="34" charset="0"/>
                  <a:ea typeface="Segoe UI" pitchFamily="34" charset="0"/>
                  <a:cs typeface="Segoe UI Semibold" panose="020B0702040204020203" pitchFamily="34" charset="0"/>
                </a:rPr>
                <a:t> Disk</a:t>
              </a:r>
              <a:br>
                <a:rPr lang="de-DE" sz="1200" spc="-50" dirty="0" smtClean="0">
                  <a:solidFill>
                    <a:schemeClr val="accent1"/>
                  </a:solidFill>
                  <a:latin typeface="Segoe UI Semibold" panose="020B0702040204020203" pitchFamily="34" charset="0"/>
                  <a:ea typeface="Segoe UI" pitchFamily="34" charset="0"/>
                  <a:cs typeface="Segoe UI Semibold" panose="020B0702040204020203" pitchFamily="34" charset="0"/>
                </a:rPr>
              </a:br>
              <a:r>
                <a:rPr lang="de-DE" sz="1200" spc="-50" dirty="0" smtClean="0">
                  <a:solidFill>
                    <a:schemeClr val="accent1"/>
                  </a:solidFill>
                  <a:latin typeface="Segoe UI Semibold" panose="020B0702040204020203" pitchFamily="34" charset="0"/>
                  <a:ea typeface="Segoe UI" pitchFamily="34" charset="0"/>
                  <a:cs typeface="Segoe UI Semibold" panose="020B0702040204020203" pitchFamily="34" charset="0"/>
                </a:rPr>
                <a:t>Datastore</a:t>
              </a:r>
            </a:p>
          </p:txBody>
        </p:sp>
        <p:sp>
          <p:nvSpPr>
            <p:cNvPr id="120" name="Oval 119"/>
            <p:cNvSpPr/>
            <p:nvPr/>
          </p:nvSpPr>
          <p:spPr bwMode="auto">
            <a:xfrm>
              <a:off x="5836077" y="4350916"/>
              <a:ext cx="109448" cy="104175"/>
            </a:xfrm>
            <a:prstGeom prst="ellipse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de-DE" spc="-5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5836077" y="4882924"/>
              <a:ext cx="109448" cy="104175"/>
            </a:xfrm>
            <a:prstGeom prst="ellipse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de-DE" spc="-5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2" name="Oval 121"/>
            <p:cNvSpPr/>
            <p:nvPr/>
          </p:nvSpPr>
          <p:spPr bwMode="auto">
            <a:xfrm>
              <a:off x="8079039" y="4882924"/>
              <a:ext cx="109448" cy="104175"/>
            </a:xfrm>
            <a:prstGeom prst="ellipse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de-DE" spc="-5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3" name="Oval 122"/>
            <p:cNvSpPr/>
            <p:nvPr/>
          </p:nvSpPr>
          <p:spPr bwMode="auto">
            <a:xfrm>
              <a:off x="8079039" y="4350916"/>
              <a:ext cx="109448" cy="104175"/>
            </a:xfrm>
            <a:prstGeom prst="ellipse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de-DE" spc="-5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5766907" y="3902152"/>
              <a:ext cx="316716" cy="289179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accent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700" spc="-50" dirty="0" smtClean="0">
                  <a:solidFill>
                    <a:schemeClr val="accent1"/>
                  </a:solidFill>
                  <a:latin typeface="Segoe UI Semibold" panose="020B0702040204020203" pitchFamily="34" charset="0"/>
                  <a:ea typeface="Segoe UI" pitchFamily="34" charset="0"/>
                  <a:cs typeface="Segoe UI Semibold" panose="020B0702040204020203" pitchFamily="34" charset="0"/>
                </a:rPr>
                <a:t>VM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6294" y="4030195"/>
              <a:ext cx="226012" cy="226012"/>
            </a:xfrm>
            <a:prstGeom prst="rect">
              <a:avLst/>
            </a:prstGeom>
          </p:spPr>
        </p:pic>
        <p:sp>
          <p:nvSpPr>
            <p:cNvPr id="149" name="Rectangle 148"/>
            <p:cNvSpPr/>
            <p:nvPr/>
          </p:nvSpPr>
          <p:spPr bwMode="auto">
            <a:xfrm>
              <a:off x="6197963" y="3902152"/>
              <a:ext cx="316716" cy="289179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accent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700" spc="-50" dirty="0" smtClean="0">
                  <a:solidFill>
                    <a:schemeClr val="accent1"/>
                  </a:solidFill>
                  <a:latin typeface="Segoe UI Semibold" panose="020B0702040204020203" pitchFamily="34" charset="0"/>
                  <a:ea typeface="Segoe UI" pitchFamily="34" charset="0"/>
                  <a:cs typeface="Segoe UI Semibold" panose="020B0702040204020203" pitchFamily="34" charset="0"/>
                </a:rPr>
                <a:t>VM</a:t>
              </a:r>
            </a:p>
          </p:txBody>
        </p:sp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7350" y="4030195"/>
              <a:ext cx="226012" cy="226012"/>
            </a:xfrm>
            <a:prstGeom prst="rect">
              <a:avLst/>
            </a:prstGeom>
          </p:spPr>
        </p:pic>
        <p:sp>
          <p:nvSpPr>
            <p:cNvPr id="155" name="Rectangle 154"/>
            <p:cNvSpPr/>
            <p:nvPr/>
          </p:nvSpPr>
          <p:spPr bwMode="auto">
            <a:xfrm>
              <a:off x="6629019" y="3902152"/>
              <a:ext cx="316716" cy="289179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accent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700" spc="-50" dirty="0" smtClean="0">
                  <a:solidFill>
                    <a:schemeClr val="accent1"/>
                  </a:solidFill>
                  <a:latin typeface="Segoe UI Semibold" panose="020B0702040204020203" pitchFamily="34" charset="0"/>
                  <a:ea typeface="Segoe UI" pitchFamily="34" charset="0"/>
                  <a:cs typeface="Segoe UI Semibold" panose="020B0702040204020203" pitchFamily="34" charset="0"/>
                </a:rPr>
                <a:t>VM</a:t>
              </a:r>
            </a:p>
          </p:txBody>
        </p:sp>
        <p:pic>
          <p:nvPicPr>
            <p:cNvPr id="156" name="Picture 15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8406" y="4030195"/>
              <a:ext cx="226012" cy="226012"/>
            </a:xfrm>
            <a:prstGeom prst="rect">
              <a:avLst/>
            </a:prstGeom>
          </p:spPr>
        </p:pic>
        <p:sp>
          <p:nvSpPr>
            <p:cNvPr id="158" name="Rectangle 157"/>
            <p:cNvSpPr/>
            <p:nvPr/>
          </p:nvSpPr>
          <p:spPr bwMode="auto">
            <a:xfrm>
              <a:off x="7060075" y="3902152"/>
              <a:ext cx="316716" cy="289179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accent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700" spc="-50" dirty="0" smtClean="0">
                  <a:solidFill>
                    <a:schemeClr val="accent1"/>
                  </a:solidFill>
                  <a:latin typeface="Segoe UI Semibold" panose="020B0702040204020203" pitchFamily="34" charset="0"/>
                  <a:ea typeface="Segoe UI" pitchFamily="34" charset="0"/>
                  <a:cs typeface="Segoe UI Semibold" panose="020B0702040204020203" pitchFamily="34" charset="0"/>
                </a:rPr>
                <a:t>VM</a:t>
              </a:r>
            </a:p>
          </p:txBody>
        </p:sp>
        <p:pic>
          <p:nvPicPr>
            <p:cNvPr id="159" name="Picture 1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9462" y="4030195"/>
              <a:ext cx="226012" cy="226012"/>
            </a:xfrm>
            <a:prstGeom prst="rect">
              <a:avLst/>
            </a:prstGeom>
          </p:spPr>
        </p:pic>
        <p:sp>
          <p:nvSpPr>
            <p:cNvPr id="161" name="Rectangle 160"/>
            <p:cNvSpPr/>
            <p:nvPr/>
          </p:nvSpPr>
          <p:spPr bwMode="auto">
            <a:xfrm>
              <a:off x="7491131" y="3902152"/>
              <a:ext cx="316716" cy="289179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accent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700" spc="-50" dirty="0" smtClean="0">
                  <a:solidFill>
                    <a:schemeClr val="accent1"/>
                  </a:solidFill>
                  <a:latin typeface="Segoe UI Semibold" panose="020B0702040204020203" pitchFamily="34" charset="0"/>
                  <a:ea typeface="Segoe UI" pitchFamily="34" charset="0"/>
                  <a:cs typeface="Segoe UI Semibold" panose="020B0702040204020203" pitchFamily="34" charset="0"/>
                </a:rPr>
                <a:t>VM</a:t>
              </a:r>
            </a:p>
          </p:txBody>
        </p:sp>
        <p:pic>
          <p:nvPicPr>
            <p:cNvPr id="162" name="Picture 1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0518" y="4030195"/>
              <a:ext cx="226012" cy="226012"/>
            </a:xfrm>
            <a:prstGeom prst="rect">
              <a:avLst/>
            </a:prstGeom>
          </p:spPr>
        </p:pic>
        <p:sp>
          <p:nvSpPr>
            <p:cNvPr id="164" name="Rectangle 163"/>
            <p:cNvSpPr/>
            <p:nvPr/>
          </p:nvSpPr>
          <p:spPr bwMode="auto">
            <a:xfrm>
              <a:off x="7922185" y="3902152"/>
              <a:ext cx="316716" cy="289179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accent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700" spc="-50" dirty="0" smtClean="0">
                  <a:solidFill>
                    <a:schemeClr val="accent1"/>
                  </a:solidFill>
                  <a:latin typeface="Segoe UI Semibold" panose="020B0702040204020203" pitchFamily="34" charset="0"/>
                  <a:ea typeface="Segoe UI" pitchFamily="34" charset="0"/>
                  <a:cs typeface="Segoe UI Semibold" panose="020B0702040204020203" pitchFamily="34" charset="0"/>
                </a:rPr>
                <a:t>VM</a:t>
              </a:r>
            </a:p>
          </p:txBody>
        </p:sp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1572" y="4030195"/>
              <a:ext cx="226012" cy="226012"/>
            </a:xfrm>
            <a:prstGeom prst="rect">
              <a:avLst/>
            </a:prstGeom>
          </p:spPr>
        </p:pic>
      </p:grpSp>
      <p:sp>
        <p:nvSpPr>
          <p:cNvPr id="171" name="Rectangle 170"/>
          <p:cNvSpPr/>
          <p:nvPr/>
        </p:nvSpPr>
        <p:spPr bwMode="auto">
          <a:xfrm>
            <a:off x="1205331" y="2844317"/>
            <a:ext cx="522967" cy="47749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de-DE" sz="1050" spc="-50" dirty="0" smtClean="0">
                <a:solidFill>
                  <a:schemeClr val="accent1"/>
                </a:solidFill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VM</a:t>
            </a:r>
          </a:p>
        </p:txBody>
      </p:sp>
      <p:sp>
        <p:nvSpPr>
          <p:cNvPr id="136" name="Isosceles Triangle 135"/>
          <p:cNvSpPr/>
          <p:nvPr/>
        </p:nvSpPr>
        <p:spPr bwMode="auto">
          <a:xfrm rot="5400000">
            <a:off x="1595133" y="3192419"/>
            <a:ext cx="251678" cy="186979"/>
          </a:xfrm>
          <a:prstGeom prst="triangle">
            <a:avLst/>
          </a:prstGeom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de-DE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18792" y="2672080"/>
            <a:ext cx="1296044" cy="1063920"/>
            <a:chOff x="3237344" y="2672080"/>
            <a:chExt cx="1296044" cy="1063920"/>
          </a:xfrm>
        </p:grpSpPr>
        <p:sp>
          <p:nvSpPr>
            <p:cNvPr id="2" name="Rectangle 1"/>
            <p:cNvSpPr/>
            <p:nvPr/>
          </p:nvSpPr>
          <p:spPr bwMode="auto">
            <a:xfrm>
              <a:off x="3487056" y="2672080"/>
              <a:ext cx="799343" cy="821434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de-DE" spc="-5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237344" y="3551334"/>
              <a:ext cx="129604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Virtual Lab</a:t>
              </a:r>
              <a:endParaRPr lang="de-DE" sz="32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63" name="Rectangle 211"/>
          <p:cNvSpPr>
            <a:spLocks noChangeArrowheads="1"/>
          </p:cNvSpPr>
          <p:nvPr/>
        </p:nvSpPr>
        <p:spPr bwMode="auto">
          <a:xfrm>
            <a:off x="4572000" y="2348880"/>
            <a:ext cx="3744416" cy="79547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/>
          <a:lstStyle/>
          <a:p>
            <a:pPr algn="l" eaLnBrk="0" hangingPunct="0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SzPct val="150000"/>
              <a:defRPr/>
            </a:pPr>
            <a:r>
              <a:rPr lang="de-DE" dirty="0" smtClean="0">
                <a:latin typeface="Segoe UI Semibold" pitchFamily="34" charset="0"/>
                <a:cs typeface="Arial"/>
              </a:rPr>
              <a:t>File/Folder </a:t>
            </a:r>
            <a:r>
              <a:rPr lang="de-DE" dirty="0" err="1" smtClean="0">
                <a:latin typeface="Segoe UI Semibold" pitchFamily="34" charset="0"/>
                <a:cs typeface="Arial"/>
              </a:rPr>
              <a:t>Restore</a:t>
            </a:r>
            <a:r>
              <a:rPr lang="de-DE" dirty="0" smtClean="0">
                <a:cs typeface="Arial"/>
              </a:rPr>
              <a:t>:</a:t>
            </a:r>
            <a:br>
              <a:rPr lang="de-DE" dirty="0" smtClean="0">
                <a:cs typeface="Arial"/>
              </a:rPr>
            </a:br>
            <a:r>
              <a:rPr lang="de-DE" dirty="0" err="1" smtClean="0">
                <a:cs typeface="Arial"/>
              </a:rPr>
              <a:t>direct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from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compressed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and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deduplicated</a:t>
            </a:r>
            <a:r>
              <a:rPr lang="de-DE" dirty="0" smtClean="0">
                <a:cs typeface="Arial"/>
              </a:rPr>
              <a:t> Backup </a:t>
            </a:r>
            <a:r>
              <a:rPr lang="de-DE" dirty="0" err="1" smtClean="0">
                <a:cs typeface="Arial"/>
              </a:rPr>
              <a:t>file</a:t>
            </a:r>
            <a:endParaRPr lang="de-DE" dirty="0" smtClean="0">
              <a:cs typeface="Arial"/>
            </a:endParaRPr>
          </a:p>
          <a:p>
            <a:pPr algn="l" eaLnBrk="0" hangingPunct="0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SzPct val="150000"/>
              <a:defRPr/>
            </a:pPr>
            <a:endParaRPr lang="de-DE" b="0" i="0" dirty="0">
              <a:solidFill>
                <a:schemeClr val="accent6"/>
              </a:solidFill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4AEDA"/>
              </a:clrFrom>
              <a:clrTo>
                <a:srgbClr val="04AE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66" y="2776602"/>
            <a:ext cx="620396" cy="6203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A8EC"/>
              </a:clrFrom>
              <a:clrTo>
                <a:srgbClr val="00A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267" y="2964639"/>
            <a:ext cx="498865" cy="4988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A8EC"/>
              </a:clrFrom>
              <a:clrTo>
                <a:srgbClr val="00A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315" y="2896066"/>
            <a:ext cx="557785" cy="557785"/>
          </a:xfrm>
          <a:prstGeom prst="rect">
            <a:avLst/>
          </a:prstGeom>
        </p:spPr>
      </p:pic>
      <p:sp>
        <p:nvSpPr>
          <p:cNvPr id="69" name="Rectangle 211"/>
          <p:cNvSpPr>
            <a:spLocks noChangeArrowheads="1"/>
          </p:cNvSpPr>
          <p:nvPr/>
        </p:nvSpPr>
        <p:spPr bwMode="auto">
          <a:xfrm>
            <a:off x="4572000" y="3234216"/>
            <a:ext cx="3744416" cy="79547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/>
          <a:lstStyle/>
          <a:p>
            <a:pPr algn="l" eaLnBrk="0" hangingPunct="0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SzPct val="150000"/>
              <a:defRPr/>
            </a:pPr>
            <a:r>
              <a:rPr lang="de-DE" dirty="0" smtClean="0">
                <a:latin typeface="Segoe UI Semibold" pitchFamily="34" charset="0"/>
                <a:cs typeface="Arial"/>
              </a:rPr>
              <a:t>Veeam Explorer </a:t>
            </a:r>
            <a:r>
              <a:rPr lang="de-DE" dirty="0" err="1" smtClean="0">
                <a:latin typeface="Segoe UI Semibold" pitchFamily="34" charset="0"/>
                <a:cs typeface="Arial"/>
              </a:rPr>
              <a:t>for</a:t>
            </a:r>
            <a:r>
              <a:rPr lang="de-DE" dirty="0" smtClean="0">
                <a:latin typeface="Segoe UI Semibold" pitchFamily="34" charset="0"/>
                <a:cs typeface="Arial"/>
              </a:rPr>
              <a:t> Exchange </a:t>
            </a:r>
            <a:r>
              <a:rPr lang="de-DE" baseline="30000" dirty="0" smtClean="0">
                <a:solidFill>
                  <a:srgbClr val="FF0000"/>
                </a:solidFill>
                <a:latin typeface="Segoe UI Semibold" pitchFamily="34" charset="0"/>
                <a:cs typeface="Arial"/>
              </a:rPr>
              <a:t>neu</a:t>
            </a:r>
            <a:r>
              <a:rPr lang="de-DE" dirty="0" smtClean="0">
                <a:cs typeface="Arial"/>
              </a:rPr>
              <a:t>:</a:t>
            </a:r>
            <a:br>
              <a:rPr lang="de-DE" dirty="0" smtClean="0">
                <a:cs typeface="Arial"/>
              </a:rPr>
            </a:br>
            <a:r>
              <a:rPr lang="de-DE" dirty="0" err="1" smtClean="0">
                <a:cs typeface="Arial"/>
              </a:rPr>
              <a:t>direct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from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compressed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and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deduplicated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backup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file</a:t>
            </a:r>
            <a:r>
              <a:rPr lang="de-DE" dirty="0" smtClean="0">
                <a:cs typeface="Arial"/>
              </a:rPr>
              <a:t> (</a:t>
            </a:r>
            <a:r>
              <a:rPr lang="de-DE" dirty="0" err="1" smtClean="0">
                <a:cs typeface="Arial"/>
              </a:rPr>
              <a:t>needs</a:t>
            </a:r>
            <a:r>
              <a:rPr lang="de-DE" dirty="0" smtClean="0">
                <a:cs typeface="Arial"/>
              </a:rPr>
              <a:t> Exchange 2010)</a:t>
            </a:r>
          </a:p>
          <a:p>
            <a:pPr algn="l" eaLnBrk="0" hangingPunct="0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SzPct val="150000"/>
              <a:defRPr/>
            </a:pPr>
            <a:endParaRPr lang="de-DE" dirty="0" smtClean="0">
              <a:cs typeface="Arial"/>
            </a:endParaRPr>
          </a:p>
        </p:txBody>
      </p:sp>
      <p:sp>
        <p:nvSpPr>
          <p:cNvPr id="70" name="Rectangle 211"/>
          <p:cNvSpPr>
            <a:spLocks noChangeArrowheads="1"/>
          </p:cNvSpPr>
          <p:nvPr/>
        </p:nvSpPr>
        <p:spPr bwMode="auto">
          <a:xfrm>
            <a:off x="4571405" y="4299891"/>
            <a:ext cx="3960440" cy="79547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/>
          <a:lstStyle/>
          <a:p>
            <a:pPr algn="l" eaLnBrk="0" hangingPunct="0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SzPct val="150000"/>
              <a:defRPr/>
            </a:pPr>
            <a:r>
              <a:rPr lang="de-DE" dirty="0" smtClean="0">
                <a:latin typeface="Segoe UI Semibold" pitchFamily="34" charset="0"/>
                <a:cs typeface="Arial"/>
              </a:rPr>
              <a:t>Universal </a:t>
            </a:r>
            <a:r>
              <a:rPr lang="de-DE" dirty="0" err="1" smtClean="0">
                <a:latin typeface="Segoe UI Semibold" pitchFamily="34" charset="0"/>
                <a:cs typeface="Arial"/>
              </a:rPr>
              <a:t>Application</a:t>
            </a:r>
            <a:r>
              <a:rPr lang="de-DE" dirty="0">
                <a:latin typeface="Segoe UI Semibold" pitchFamily="34" charset="0"/>
                <a:cs typeface="Arial"/>
              </a:rPr>
              <a:t>-</a:t>
            </a:r>
            <a:r>
              <a:rPr lang="de-DE" dirty="0" smtClean="0">
                <a:latin typeface="Segoe UI Semibold" pitchFamily="34" charset="0"/>
                <a:cs typeface="Arial"/>
              </a:rPr>
              <a:t>Item </a:t>
            </a:r>
            <a:r>
              <a:rPr lang="de-DE" dirty="0" err="1" smtClean="0">
                <a:latin typeface="Segoe UI Semibold" pitchFamily="34" charset="0"/>
                <a:cs typeface="Arial"/>
              </a:rPr>
              <a:t>Recovery</a:t>
            </a:r>
            <a:r>
              <a:rPr lang="de-DE" dirty="0" smtClean="0">
                <a:cs typeface="Arial"/>
              </a:rPr>
              <a:t>:</a:t>
            </a:r>
            <a:br>
              <a:rPr lang="de-DE" dirty="0" smtClean="0">
                <a:cs typeface="Arial"/>
              </a:rPr>
            </a:br>
            <a:r>
              <a:rPr lang="de-DE" dirty="0" err="1" smtClean="0">
                <a:cs typeface="Arial"/>
              </a:rPr>
              <a:t>isolated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environement</a:t>
            </a:r>
            <a:r>
              <a:rPr lang="de-DE" dirty="0" smtClean="0">
                <a:cs typeface="Arial"/>
              </a:rPr>
              <a:t> (Virtual Lab)</a:t>
            </a:r>
            <a:br>
              <a:rPr lang="de-DE" dirty="0" smtClean="0">
                <a:cs typeface="Arial"/>
              </a:rPr>
            </a:br>
            <a:r>
              <a:rPr lang="de-DE" dirty="0" err="1" smtClean="0">
                <a:cs typeface="Arial"/>
              </a:rPr>
              <a:t>configured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and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managed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by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Veeam</a:t>
            </a:r>
            <a:r>
              <a:rPr lang="de-DE" dirty="0" smtClean="0">
                <a:cs typeface="Arial"/>
              </a:rPr>
              <a:t/>
            </a:r>
            <a:br>
              <a:rPr lang="de-DE" dirty="0" smtClean="0">
                <a:cs typeface="Arial"/>
              </a:rPr>
            </a:br>
            <a:r>
              <a:rPr lang="de-DE" dirty="0" err="1" smtClean="0">
                <a:cs typeface="Arial"/>
              </a:rPr>
              <a:t>use</a:t>
            </a:r>
            <a:r>
              <a:rPr lang="de-DE" dirty="0" smtClean="0">
                <a:cs typeface="Arial"/>
              </a:rPr>
              <a:t> Instant VM </a:t>
            </a:r>
            <a:r>
              <a:rPr lang="de-DE" dirty="0" err="1" smtClean="0">
                <a:cs typeface="Arial"/>
              </a:rPr>
              <a:t>Recovery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technology</a:t>
            </a:r>
            <a:endParaRPr lang="de-DE" dirty="0" smtClean="0">
              <a:cs typeface="Arial"/>
            </a:endParaRPr>
          </a:p>
        </p:txBody>
      </p:sp>
      <p:sp>
        <p:nvSpPr>
          <p:cNvPr id="71" name="Rectangle 211"/>
          <p:cNvSpPr>
            <a:spLocks noChangeArrowheads="1"/>
          </p:cNvSpPr>
          <p:nvPr/>
        </p:nvSpPr>
        <p:spPr bwMode="auto">
          <a:xfrm>
            <a:off x="4571405" y="5379200"/>
            <a:ext cx="4104456" cy="79547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/>
          <a:lstStyle/>
          <a:p>
            <a:pPr algn="l" eaLnBrk="0" hangingPunct="0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SzPct val="150000"/>
              <a:defRPr/>
            </a:pPr>
            <a:r>
              <a:rPr lang="de-DE" dirty="0" smtClean="0">
                <a:latin typeface="Segoe UI Semibold" pitchFamily="34" charset="0"/>
                <a:cs typeface="Arial"/>
              </a:rPr>
              <a:t>Veeam Explorer </a:t>
            </a:r>
            <a:r>
              <a:rPr lang="de-DE" dirty="0" err="1" smtClean="0">
                <a:latin typeface="Segoe UI Semibold" pitchFamily="34" charset="0"/>
                <a:cs typeface="Arial"/>
              </a:rPr>
              <a:t>for</a:t>
            </a:r>
            <a:r>
              <a:rPr lang="de-DE" dirty="0" smtClean="0">
                <a:latin typeface="Segoe UI Semibold" pitchFamily="34" charset="0"/>
                <a:cs typeface="Arial"/>
              </a:rPr>
              <a:t> SAN Snapshots </a:t>
            </a:r>
            <a:r>
              <a:rPr lang="de-DE" baseline="30000" dirty="0" smtClean="0">
                <a:solidFill>
                  <a:srgbClr val="FF0000"/>
                </a:solidFill>
                <a:latin typeface="Segoe UI Semibold" pitchFamily="34" charset="0"/>
                <a:cs typeface="Arial"/>
              </a:rPr>
              <a:t>neu</a:t>
            </a:r>
            <a:r>
              <a:rPr lang="de-DE" dirty="0" smtClean="0">
                <a:cs typeface="Arial"/>
              </a:rPr>
              <a:t>:</a:t>
            </a:r>
            <a:br>
              <a:rPr lang="de-DE" dirty="0" smtClean="0">
                <a:cs typeface="Arial"/>
              </a:rPr>
            </a:br>
            <a:r>
              <a:rPr lang="de-DE" dirty="0" smtClean="0">
                <a:cs typeface="Arial"/>
              </a:rPr>
              <a:t>Veeam </a:t>
            </a:r>
            <a:r>
              <a:rPr lang="de-DE" dirty="0" err="1" smtClean="0">
                <a:cs typeface="Arial"/>
              </a:rPr>
              <a:t>Restores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of</a:t>
            </a:r>
            <a:r>
              <a:rPr lang="de-DE" dirty="0" smtClean="0">
                <a:cs typeface="Arial"/>
              </a:rPr>
              <a:t> SAN Snapshots</a:t>
            </a:r>
            <a:br>
              <a:rPr lang="de-DE" dirty="0" smtClean="0">
                <a:cs typeface="Arial"/>
              </a:rPr>
            </a:br>
            <a:r>
              <a:rPr lang="de-DE" dirty="0" smtClean="0">
                <a:cs typeface="Arial"/>
              </a:rPr>
              <a:t>Support </a:t>
            </a:r>
            <a:r>
              <a:rPr lang="de-DE" dirty="0" err="1" smtClean="0">
                <a:cs typeface="Arial"/>
              </a:rPr>
              <a:t>for</a:t>
            </a:r>
            <a:r>
              <a:rPr lang="de-DE" dirty="0" smtClean="0">
                <a:cs typeface="Arial"/>
              </a:rPr>
              <a:t> HP </a:t>
            </a:r>
            <a:r>
              <a:rPr lang="de-DE" dirty="0" err="1" smtClean="0">
                <a:cs typeface="Arial"/>
              </a:rPr>
              <a:t>Lefthand</a:t>
            </a:r>
            <a:r>
              <a:rPr lang="de-DE" dirty="0" smtClean="0">
                <a:cs typeface="Arial"/>
              </a:rPr>
              <a:t>/VSA (3Par)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1016672" y="5113126"/>
            <a:ext cx="2475564" cy="260090"/>
            <a:chOff x="1016672" y="5113126"/>
            <a:chExt cx="2475564" cy="260090"/>
          </a:xfrm>
        </p:grpSpPr>
        <p:sp>
          <p:nvSpPr>
            <p:cNvPr id="74" name="Rectangle 73"/>
            <p:cNvSpPr/>
            <p:nvPr/>
          </p:nvSpPr>
          <p:spPr bwMode="auto">
            <a:xfrm>
              <a:off x="1016672" y="5113126"/>
              <a:ext cx="2475564" cy="260090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200" spc="-50" dirty="0" smtClean="0">
                  <a:solidFill>
                    <a:schemeClr val="accent1"/>
                  </a:solidFill>
                  <a:latin typeface="Segoe UI Semibold" panose="020B0702040204020203" pitchFamily="34" charset="0"/>
                  <a:ea typeface="Segoe UI" pitchFamily="34" charset="0"/>
                  <a:cs typeface="Segoe UI Semibold" panose="020B0702040204020203" pitchFamily="34" charset="0"/>
                </a:rPr>
                <a:t>Snapshot</a:t>
              </a: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1083549" y="5192605"/>
              <a:ext cx="109448" cy="104175"/>
            </a:xfrm>
            <a:prstGeom prst="ellipse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de-DE" spc="-5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3326511" y="5192605"/>
              <a:ext cx="109448" cy="104175"/>
            </a:xfrm>
            <a:prstGeom prst="ellipse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de-DE" spc="-5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05347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5198 -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6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7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3.33333E-6 0.25 " pathEditMode="relative" rAng="0" ptsTypes="AA">
                                      <p:cBhvr>
                                        <p:cTn id="42" dur="2000" spd="-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4.16667E-6 -2.96296E-6 L -0.12362 -2.96296E-6 " pathEditMode="relative" rAng="0" ptsTypes="AA">
                                      <p:cBhvr>
                                        <p:cTn id="52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171" grpId="1" animBg="1"/>
      <p:bldP spid="136" grpId="0" animBg="1"/>
      <p:bldP spid="63" grpId="0"/>
      <p:bldP spid="69" grpId="0"/>
      <p:bldP spid="70" grpId="0"/>
      <p:bldP spid="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228600"/>
            <a:ext cx="8363938" cy="664797"/>
          </a:xfrm>
        </p:spPr>
        <p:txBody>
          <a:bodyPr/>
          <a:lstStyle/>
          <a:p>
            <a:pPr marL="0" indent="0"/>
            <a:r>
              <a:rPr lang="en-US" dirty="0" smtClean="0"/>
              <a:t>Widespread adoption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-180528" y="1585839"/>
            <a:ext cx="5262684" cy="3772046"/>
            <a:chOff x="1879232" y="1775383"/>
            <a:chExt cx="5262684" cy="3772046"/>
          </a:xfrm>
        </p:grpSpPr>
        <p:sp>
          <p:nvSpPr>
            <p:cNvPr id="45" name="Rectangle 44"/>
            <p:cNvSpPr/>
            <p:nvPr/>
          </p:nvSpPr>
          <p:spPr bwMode="auto">
            <a:xfrm>
              <a:off x="4211960" y="2327792"/>
              <a:ext cx="685810" cy="29014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vert270" wrap="square" lIns="45720" tIns="72000" rIns="0" bIns="396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4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gradFill>
                    <a:gsLst>
                      <a:gs pos="0">
                        <a:srgbClr val="000000">
                          <a:lumMod val="65000"/>
                          <a:lumOff val="35000"/>
                        </a:srgbClr>
                      </a:gs>
                      <a:gs pos="80000">
                        <a:srgbClr val="000000">
                          <a:lumMod val="65000"/>
                          <a:lumOff val="35000"/>
                        </a:srgbClr>
                      </a:gs>
                    </a:gsLst>
                    <a:lin ang="162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1,300,000</a:t>
              </a:r>
              <a:endParaRPr lang="en-US" sz="1400" dirty="0">
                <a:gradFill>
                  <a:gsLst>
                    <a:gs pos="0">
                      <a:srgbClr val="000000">
                        <a:lumMod val="65000"/>
                        <a:lumOff val="35000"/>
                      </a:srgbClr>
                    </a:gs>
                    <a:gs pos="80000">
                      <a:srgbClr val="000000">
                        <a:lumMod val="65000"/>
                        <a:lumOff val="35000"/>
                      </a:srgbClr>
                    </a:gs>
                  </a:gsLst>
                  <a:lin ang="162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460988" y="2327791"/>
              <a:ext cx="685810" cy="29014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vert270" wrap="square" lIns="45720" tIns="72000" rIns="0" bIns="252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4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gradFill>
                    <a:gsLst>
                      <a:gs pos="0">
                        <a:srgbClr val="000000">
                          <a:lumMod val="65000"/>
                          <a:lumOff val="35000"/>
                        </a:srgbClr>
                      </a:gs>
                      <a:gs pos="80000">
                        <a:srgbClr val="000000">
                          <a:lumMod val="65000"/>
                          <a:lumOff val="35000"/>
                        </a:srgbClr>
                      </a:gs>
                    </a:gsLst>
                    <a:lin ang="162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415,000</a:t>
              </a:r>
              <a:endParaRPr lang="en-US" sz="1400" dirty="0">
                <a:gradFill>
                  <a:gsLst>
                    <a:gs pos="0">
                      <a:srgbClr val="000000">
                        <a:lumMod val="65000"/>
                        <a:lumOff val="35000"/>
                      </a:srgbClr>
                    </a:gs>
                    <a:gs pos="80000">
                      <a:srgbClr val="000000">
                        <a:lumMod val="65000"/>
                        <a:lumOff val="35000"/>
                      </a:srgbClr>
                    </a:gs>
                  </a:gsLst>
                  <a:lin ang="162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2719188" y="2327791"/>
              <a:ext cx="685810" cy="29014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vert270" wrap="square" lIns="45720" tIns="72000" rIns="0" bIns="144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4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gradFill>
                    <a:gsLst>
                      <a:gs pos="0">
                        <a:srgbClr val="000000">
                          <a:lumMod val="65000"/>
                          <a:lumOff val="35000"/>
                        </a:srgbClr>
                      </a:gs>
                      <a:gs pos="80000">
                        <a:srgbClr val="000000">
                          <a:lumMod val="65000"/>
                          <a:lumOff val="35000"/>
                        </a:srgbClr>
                      </a:gs>
                    </a:gsLst>
                    <a:lin ang="162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55,000</a:t>
              </a:r>
              <a:endParaRPr lang="en-US" sz="1400" dirty="0">
                <a:gradFill>
                  <a:gsLst>
                    <a:gs pos="0">
                      <a:srgbClr val="000000">
                        <a:lumMod val="65000"/>
                        <a:lumOff val="35000"/>
                      </a:srgbClr>
                    </a:gs>
                    <a:gs pos="80000">
                      <a:srgbClr val="000000">
                        <a:lumMod val="65000"/>
                        <a:lumOff val="35000"/>
                      </a:srgbClr>
                    </a:gs>
                  </a:gsLst>
                  <a:lin ang="162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4944588" y="2327791"/>
              <a:ext cx="685810" cy="29014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45720" tIns="45720" rIns="4572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48" fontAlgn="base">
                <a:spcBef>
                  <a:spcPct val="0"/>
                </a:spcBef>
                <a:spcAft>
                  <a:spcPct val="0"/>
                </a:spcAft>
              </a:pPr>
              <a:endParaRPr lang="en-US" sz="8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5686390" y="2327791"/>
              <a:ext cx="685810" cy="290140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45720" tIns="45720" rIns="4572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48" fontAlgn="base">
                <a:spcBef>
                  <a:spcPct val="0"/>
                </a:spcBef>
                <a:spcAft>
                  <a:spcPct val="0"/>
                </a:spcAft>
              </a:pPr>
              <a:endParaRPr lang="en-US" sz="8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4944054" y="3778495"/>
              <a:ext cx="685810" cy="1450704"/>
            </a:xfrm>
            <a:prstGeom prst="rect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vert270" wrap="square" lIns="45720" tIns="45720" rIns="4572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4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pc="-4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3,400,000</a:t>
              </a:r>
              <a:endParaRPr lang="en-US" sz="1400" spc="-4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686390" y="2327791"/>
              <a:ext cx="685810" cy="2901408"/>
            </a:xfrm>
            <a:prstGeom prst="rect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vert270" wrap="square" lIns="45720" tIns="45720" rIns="4572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4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pc="-4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8,000,000</a:t>
              </a:r>
              <a:endParaRPr lang="en-US" sz="1400" spc="-4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463408" y="5121186"/>
              <a:ext cx="685810" cy="108012"/>
            </a:xfrm>
            <a:prstGeom prst="rect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vert270" wrap="square" lIns="45720" tIns="45720" rIns="4572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48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pc="-4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4201720" y="4866523"/>
              <a:ext cx="685810" cy="362676"/>
            </a:xfrm>
            <a:prstGeom prst="rect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vert270" wrap="square" lIns="45720" tIns="45720" rIns="4572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48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pc="-4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4" name="Text Placeholder 2"/>
            <p:cNvSpPr txBox="1">
              <a:spLocks/>
            </p:cNvSpPr>
            <p:nvPr/>
          </p:nvSpPr>
          <p:spPr>
            <a:xfrm>
              <a:off x="1879232" y="1775383"/>
              <a:ext cx="5262684" cy="443198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Font typeface="Arial" pitchFamily="34" charset="0"/>
                <a:buNone/>
              </a:pPr>
              <a:r>
                <a:rPr lang="en-US" sz="2800" dirty="0" smtClean="0">
                  <a:gradFill flip="none" rotWithShape="1">
                    <a:gsLst>
                      <a:gs pos="0">
                        <a:srgbClr val="000000">
                          <a:lumMod val="65000"/>
                          <a:lumOff val="35000"/>
                        </a:srgbClr>
                      </a:gs>
                      <a:gs pos="86000">
                        <a:srgbClr val="000000">
                          <a:lumMod val="75000"/>
                          <a:lumOff val="25000"/>
                        </a:srgb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</a:rPr>
                <a:t>8M VMs protected</a:t>
              </a:r>
            </a:p>
          </p:txBody>
        </p:sp>
        <p:sp>
          <p:nvSpPr>
            <p:cNvPr id="55" name="TextBox 13"/>
            <p:cNvSpPr txBox="1"/>
            <p:nvPr/>
          </p:nvSpPr>
          <p:spPr>
            <a:xfrm>
              <a:off x="2848360" y="5301208"/>
              <a:ext cx="423193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smtClean="0">
                  <a:gradFill>
                    <a:gsLst>
                      <a:gs pos="0">
                        <a:srgbClr val="000000">
                          <a:lumMod val="75000"/>
                          <a:lumOff val="25000"/>
                        </a:srgbClr>
                      </a:gs>
                      <a:gs pos="80000">
                        <a:srgbClr val="000000">
                          <a:lumMod val="65000"/>
                          <a:lumOff val="35000"/>
                        </a:srgbClr>
                      </a:gs>
                    </a:gsLst>
                    <a:lin ang="16200000" scaled="0"/>
                  </a:gradFill>
                </a:rPr>
                <a:t>2008</a:t>
              </a:r>
              <a:endParaRPr lang="ru-RU" sz="1600" dirty="0" err="1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80000">
                      <a:srgbClr val="000000">
                        <a:lumMod val="65000"/>
                        <a:lumOff val="35000"/>
                      </a:srgbClr>
                    </a:gs>
                  </a:gsLst>
                  <a:lin ang="16200000" scaled="0"/>
                </a:gradFill>
              </a:endParaRPr>
            </a:p>
          </p:txBody>
        </p:sp>
        <p:sp>
          <p:nvSpPr>
            <p:cNvPr id="56" name="TextBox 14"/>
            <p:cNvSpPr txBox="1"/>
            <p:nvPr/>
          </p:nvSpPr>
          <p:spPr>
            <a:xfrm>
              <a:off x="3590694" y="5301208"/>
              <a:ext cx="423193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smtClean="0">
                  <a:gradFill>
                    <a:gsLst>
                      <a:gs pos="0">
                        <a:srgbClr val="000000">
                          <a:lumMod val="75000"/>
                          <a:lumOff val="25000"/>
                        </a:srgbClr>
                      </a:gs>
                      <a:gs pos="80000">
                        <a:srgbClr val="000000">
                          <a:lumMod val="65000"/>
                          <a:lumOff val="35000"/>
                        </a:srgbClr>
                      </a:gs>
                    </a:gsLst>
                    <a:lin ang="16200000" scaled="0"/>
                  </a:gradFill>
                </a:rPr>
                <a:t>2009</a:t>
              </a:r>
              <a:endParaRPr lang="ru-RU" sz="1600" dirty="0" err="1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80000">
                      <a:srgbClr val="000000">
                        <a:lumMod val="65000"/>
                        <a:lumOff val="35000"/>
                      </a:srgbClr>
                    </a:gs>
                  </a:gsLst>
                  <a:lin ang="16200000" scaled="0"/>
                </a:gradFill>
              </a:endParaRPr>
            </a:p>
          </p:txBody>
        </p:sp>
        <p:sp>
          <p:nvSpPr>
            <p:cNvPr id="57" name="TextBox 15"/>
            <p:cNvSpPr txBox="1"/>
            <p:nvPr/>
          </p:nvSpPr>
          <p:spPr>
            <a:xfrm>
              <a:off x="4333028" y="5301208"/>
              <a:ext cx="423193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smtClean="0">
                  <a:gradFill>
                    <a:gsLst>
                      <a:gs pos="0">
                        <a:srgbClr val="000000">
                          <a:lumMod val="75000"/>
                          <a:lumOff val="25000"/>
                        </a:srgbClr>
                      </a:gs>
                      <a:gs pos="80000">
                        <a:srgbClr val="000000">
                          <a:lumMod val="65000"/>
                          <a:lumOff val="35000"/>
                        </a:srgbClr>
                      </a:gs>
                    </a:gsLst>
                    <a:lin ang="16200000" scaled="0"/>
                  </a:gradFill>
                </a:rPr>
                <a:t>2010</a:t>
              </a:r>
              <a:endParaRPr lang="ru-RU" sz="1600" dirty="0" err="1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80000">
                      <a:srgbClr val="000000">
                        <a:lumMod val="65000"/>
                        <a:lumOff val="35000"/>
                      </a:srgbClr>
                    </a:gs>
                  </a:gsLst>
                  <a:lin ang="16200000" scaled="0"/>
                </a:gradFill>
              </a:endParaRPr>
            </a:p>
          </p:txBody>
        </p:sp>
        <p:sp>
          <p:nvSpPr>
            <p:cNvPr id="58" name="TextBox 16"/>
            <p:cNvSpPr txBox="1"/>
            <p:nvPr/>
          </p:nvSpPr>
          <p:spPr>
            <a:xfrm>
              <a:off x="5075362" y="5301208"/>
              <a:ext cx="423193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smtClean="0">
                  <a:gradFill>
                    <a:gsLst>
                      <a:gs pos="0">
                        <a:srgbClr val="000000">
                          <a:lumMod val="75000"/>
                          <a:lumOff val="25000"/>
                        </a:srgbClr>
                      </a:gs>
                      <a:gs pos="80000">
                        <a:srgbClr val="000000">
                          <a:lumMod val="65000"/>
                          <a:lumOff val="35000"/>
                        </a:srgbClr>
                      </a:gs>
                    </a:gsLst>
                    <a:lin ang="16200000" scaled="0"/>
                  </a:gradFill>
                </a:rPr>
                <a:t>2011</a:t>
              </a:r>
              <a:endParaRPr lang="ru-RU" sz="1600" dirty="0" err="1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80000">
                      <a:srgbClr val="000000">
                        <a:lumMod val="65000"/>
                        <a:lumOff val="35000"/>
                      </a:srgbClr>
                    </a:gs>
                  </a:gsLst>
                  <a:lin ang="16200000" scaled="0"/>
                </a:gradFill>
              </a:endParaRPr>
            </a:p>
          </p:txBody>
        </p:sp>
        <p:sp>
          <p:nvSpPr>
            <p:cNvPr id="59" name="TextBox 17"/>
            <p:cNvSpPr txBox="1"/>
            <p:nvPr/>
          </p:nvSpPr>
          <p:spPr>
            <a:xfrm>
              <a:off x="5817698" y="5301208"/>
              <a:ext cx="423193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smtClean="0">
                  <a:gradFill>
                    <a:gsLst>
                      <a:gs pos="0">
                        <a:srgbClr val="000000">
                          <a:lumMod val="75000"/>
                          <a:lumOff val="25000"/>
                        </a:srgbClr>
                      </a:gs>
                      <a:gs pos="80000">
                        <a:srgbClr val="000000">
                          <a:lumMod val="65000"/>
                          <a:lumOff val="35000"/>
                        </a:srgbClr>
                      </a:gs>
                    </a:gsLst>
                    <a:lin ang="16200000" scaled="0"/>
                  </a:gradFill>
                </a:rPr>
                <a:t>2012</a:t>
              </a:r>
              <a:endParaRPr lang="ru-RU" sz="1600" dirty="0" err="1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80000">
                      <a:srgbClr val="000000">
                        <a:lumMod val="65000"/>
                        <a:lumOff val="35000"/>
                      </a:srgbClr>
                    </a:gs>
                  </a:gsLst>
                  <a:lin ang="16200000" scaled="0"/>
                </a:gra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061844" y="1595364"/>
            <a:ext cx="5262684" cy="3762521"/>
            <a:chOff x="1963564" y="1784908"/>
            <a:chExt cx="5262684" cy="376252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443728" y="2327791"/>
              <a:ext cx="685810" cy="29014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vert270" wrap="square" lIns="45720" tIns="72000" rIns="0" bIns="252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4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gradFill>
                    <a:gsLst>
                      <a:gs pos="0">
                        <a:srgbClr val="000000">
                          <a:lumMod val="65000"/>
                          <a:lumOff val="35000"/>
                        </a:srgbClr>
                      </a:gs>
                      <a:gs pos="80000">
                        <a:srgbClr val="000000">
                          <a:lumMod val="65000"/>
                          <a:lumOff val="35000"/>
                        </a:srgbClr>
                      </a:gs>
                    </a:gsLst>
                    <a:lin ang="162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5,700</a:t>
              </a:r>
              <a:endParaRPr lang="en-US" sz="1400" dirty="0">
                <a:gradFill>
                  <a:gsLst>
                    <a:gs pos="0">
                      <a:srgbClr val="000000">
                        <a:lumMod val="65000"/>
                        <a:lumOff val="35000"/>
                      </a:srgbClr>
                    </a:gs>
                    <a:gs pos="80000">
                      <a:srgbClr val="000000">
                        <a:lumMod val="65000"/>
                        <a:lumOff val="35000"/>
                      </a:srgbClr>
                    </a:gs>
                  </a:gsLst>
                  <a:lin ang="162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701928" y="2327791"/>
              <a:ext cx="685810" cy="29014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vert270" wrap="square" lIns="45720" tIns="72000" rIns="0" bIns="144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4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gradFill>
                    <a:gsLst>
                      <a:gs pos="0">
                        <a:srgbClr val="000000">
                          <a:lumMod val="65000"/>
                          <a:lumOff val="35000"/>
                        </a:srgbClr>
                      </a:gs>
                      <a:gs pos="80000">
                        <a:srgbClr val="000000">
                          <a:lumMod val="65000"/>
                          <a:lumOff val="35000"/>
                        </a:srgbClr>
                      </a:gs>
                    </a:gsLst>
                    <a:lin ang="162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1,200</a:t>
              </a:r>
              <a:endParaRPr lang="en-US" sz="1400" dirty="0">
                <a:gradFill>
                  <a:gsLst>
                    <a:gs pos="0">
                      <a:srgbClr val="000000">
                        <a:lumMod val="65000"/>
                        <a:lumOff val="35000"/>
                      </a:srgbClr>
                    </a:gs>
                    <a:gs pos="80000">
                      <a:srgbClr val="000000">
                        <a:lumMod val="65000"/>
                        <a:lumOff val="35000"/>
                      </a:srgbClr>
                    </a:gs>
                  </a:gsLst>
                  <a:lin ang="162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927328" y="2327791"/>
              <a:ext cx="685810" cy="29014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45720" tIns="45720" rIns="4572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48" fontAlgn="base">
                <a:spcBef>
                  <a:spcPct val="0"/>
                </a:spcBef>
                <a:spcAft>
                  <a:spcPct val="0"/>
                </a:spcAft>
              </a:pPr>
              <a:endParaRPr lang="en-US" sz="8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5669130" y="2327791"/>
              <a:ext cx="685810" cy="290140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45720" tIns="45720" rIns="4572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48" fontAlgn="base">
                <a:spcBef>
                  <a:spcPct val="0"/>
                </a:spcBef>
                <a:spcAft>
                  <a:spcPct val="0"/>
                </a:spcAft>
              </a:pPr>
              <a:endParaRPr lang="en-US" sz="8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185528" y="2327791"/>
              <a:ext cx="685810" cy="29014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45720" tIns="45720" rIns="4572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48" fontAlgn="base">
                <a:spcBef>
                  <a:spcPct val="0"/>
                </a:spcBef>
                <a:spcAft>
                  <a:spcPct val="0"/>
                </a:spcAft>
              </a:pPr>
              <a:endParaRPr lang="en-US" sz="8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926794" y="3778495"/>
              <a:ext cx="685810" cy="1450704"/>
            </a:xfrm>
            <a:prstGeom prst="rect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vert270" wrap="square" lIns="45720" tIns="45720" rIns="4572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4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pc="-4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32,000</a:t>
              </a:r>
              <a:endParaRPr lang="en-US" sz="1400" spc="-4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669130" y="2327791"/>
              <a:ext cx="685810" cy="2901408"/>
            </a:xfrm>
            <a:prstGeom prst="rect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vert270" wrap="square" lIns="45720" tIns="45720" rIns="4572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4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pc="-4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58,000</a:t>
              </a:r>
              <a:endParaRPr lang="en-US" sz="1400" spc="-4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442126" y="5013175"/>
              <a:ext cx="685810" cy="216023"/>
            </a:xfrm>
            <a:prstGeom prst="rect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vert270" wrap="square" lIns="45720" tIns="45720" rIns="4572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48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pc="-4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2699792" y="5121186"/>
              <a:ext cx="685810" cy="108013"/>
            </a:xfrm>
            <a:prstGeom prst="rect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vert270" wrap="square" lIns="45720" tIns="45720" rIns="4572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48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pc="-4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4184460" y="4503847"/>
              <a:ext cx="685810" cy="725352"/>
            </a:xfrm>
            <a:prstGeom prst="rect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vert270" wrap="square" lIns="45720" tIns="45720" rIns="4572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4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pc="-4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15,000</a:t>
              </a:r>
              <a:endParaRPr lang="en-US" sz="1400" spc="-4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9" name="Text Placeholder 2"/>
            <p:cNvSpPr txBox="1">
              <a:spLocks/>
            </p:cNvSpPr>
            <p:nvPr/>
          </p:nvSpPr>
          <p:spPr>
            <a:xfrm>
              <a:off x="1963564" y="1784908"/>
              <a:ext cx="5262684" cy="443198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Font typeface="Arial" pitchFamily="34" charset="0"/>
                <a:buNone/>
              </a:pPr>
              <a:r>
                <a:rPr lang="en-US" sz="2800" dirty="0" smtClean="0">
                  <a:gradFill flip="none" rotWithShape="1">
                    <a:gsLst>
                      <a:gs pos="0">
                        <a:srgbClr val="000000">
                          <a:lumMod val="65000"/>
                          <a:lumOff val="35000"/>
                        </a:srgbClr>
                      </a:gs>
                      <a:gs pos="86000">
                        <a:srgbClr val="000000">
                          <a:lumMod val="75000"/>
                          <a:lumOff val="25000"/>
                        </a:srgb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</a:rPr>
                <a:t>58K customers</a:t>
              </a:r>
            </a:p>
          </p:txBody>
        </p:sp>
        <p:sp>
          <p:nvSpPr>
            <p:cNvPr id="40" name="TextBox 30"/>
            <p:cNvSpPr txBox="1"/>
            <p:nvPr/>
          </p:nvSpPr>
          <p:spPr>
            <a:xfrm>
              <a:off x="2831100" y="5301208"/>
              <a:ext cx="423193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smtClean="0">
                  <a:gradFill>
                    <a:gsLst>
                      <a:gs pos="0">
                        <a:srgbClr val="000000">
                          <a:lumMod val="75000"/>
                          <a:lumOff val="25000"/>
                        </a:srgbClr>
                      </a:gs>
                      <a:gs pos="80000">
                        <a:srgbClr val="000000">
                          <a:lumMod val="65000"/>
                          <a:lumOff val="35000"/>
                        </a:srgbClr>
                      </a:gs>
                    </a:gsLst>
                    <a:lin ang="16200000" scaled="0"/>
                  </a:gradFill>
                </a:rPr>
                <a:t>2008</a:t>
              </a:r>
              <a:endParaRPr lang="ru-RU" sz="1600" dirty="0" err="1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80000">
                      <a:srgbClr val="000000">
                        <a:lumMod val="65000"/>
                        <a:lumOff val="35000"/>
                      </a:srgbClr>
                    </a:gs>
                  </a:gsLst>
                  <a:lin ang="16200000" scaled="0"/>
                </a:gradFill>
              </a:endParaRPr>
            </a:p>
          </p:txBody>
        </p:sp>
        <p:sp>
          <p:nvSpPr>
            <p:cNvPr id="41" name="TextBox 31"/>
            <p:cNvSpPr txBox="1"/>
            <p:nvPr/>
          </p:nvSpPr>
          <p:spPr>
            <a:xfrm>
              <a:off x="3573434" y="5301208"/>
              <a:ext cx="423193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smtClean="0">
                  <a:gradFill>
                    <a:gsLst>
                      <a:gs pos="0">
                        <a:srgbClr val="000000">
                          <a:lumMod val="75000"/>
                          <a:lumOff val="25000"/>
                        </a:srgbClr>
                      </a:gs>
                      <a:gs pos="80000">
                        <a:srgbClr val="000000">
                          <a:lumMod val="65000"/>
                          <a:lumOff val="35000"/>
                        </a:srgbClr>
                      </a:gs>
                    </a:gsLst>
                    <a:lin ang="16200000" scaled="0"/>
                  </a:gradFill>
                </a:rPr>
                <a:t>2009</a:t>
              </a:r>
              <a:endParaRPr lang="ru-RU" sz="1600" dirty="0" err="1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80000">
                      <a:srgbClr val="000000">
                        <a:lumMod val="65000"/>
                        <a:lumOff val="35000"/>
                      </a:srgbClr>
                    </a:gs>
                  </a:gsLst>
                  <a:lin ang="16200000" scaled="0"/>
                </a:gradFill>
              </a:endParaRPr>
            </a:p>
          </p:txBody>
        </p:sp>
        <p:sp>
          <p:nvSpPr>
            <p:cNvPr id="42" name="TextBox 32"/>
            <p:cNvSpPr txBox="1"/>
            <p:nvPr/>
          </p:nvSpPr>
          <p:spPr>
            <a:xfrm>
              <a:off x="4315768" y="5301208"/>
              <a:ext cx="423193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smtClean="0">
                  <a:gradFill>
                    <a:gsLst>
                      <a:gs pos="0">
                        <a:srgbClr val="000000">
                          <a:lumMod val="75000"/>
                          <a:lumOff val="25000"/>
                        </a:srgbClr>
                      </a:gs>
                      <a:gs pos="80000">
                        <a:srgbClr val="000000">
                          <a:lumMod val="65000"/>
                          <a:lumOff val="35000"/>
                        </a:srgbClr>
                      </a:gs>
                    </a:gsLst>
                    <a:lin ang="16200000" scaled="0"/>
                  </a:gradFill>
                </a:rPr>
                <a:t>2010</a:t>
              </a:r>
              <a:endParaRPr lang="ru-RU" sz="1600" dirty="0" err="1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80000">
                      <a:srgbClr val="000000">
                        <a:lumMod val="65000"/>
                        <a:lumOff val="35000"/>
                      </a:srgbClr>
                    </a:gs>
                  </a:gsLst>
                  <a:lin ang="16200000" scaled="0"/>
                </a:gradFill>
              </a:endParaRPr>
            </a:p>
          </p:txBody>
        </p:sp>
        <p:sp>
          <p:nvSpPr>
            <p:cNvPr id="43" name="TextBox 33"/>
            <p:cNvSpPr txBox="1"/>
            <p:nvPr/>
          </p:nvSpPr>
          <p:spPr>
            <a:xfrm>
              <a:off x="5058102" y="5301208"/>
              <a:ext cx="423193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smtClean="0">
                  <a:gradFill>
                    <a:gsLst>
                      <a:gs pos="0">
                        <a:srgbClr val="000000">
                          <a:lumMod val="75000"/>
                          <a:lumOff val="25000"/>
                        </a:srgbClr>
                      </a:gs>
                      <a:gs pos="80000">
                        <a:srgbClr val="000000">
                          <a:lumMod val="65000"/>
                          <a:lumOff val="35000"/>
                        </a:srgbClr>
                      </a:gs>
                    </a:gsLst>
                    <a:lin ang="16200000" scaled="0"/>
                  </a:gradFill>
                </a:rPr>
                <a:t>2011</a:t>
              </a:r>
              <a:endParaRPr lang="ru-RU" sz="1600" dirty="0" err="1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80000">
                      <a:srgbClr val="000000">
                        <a:lumMod val="65000"/>
                        <a:lumOff val="35000"/>
                      </a:srgbClr>
                    </a:gs>
                  </a:gsLst>
                  <a:lin ang="16200000" scaled="0"/>
                </a:gradFill>
              </a:endParaRPr>
            </a:p>
          </p:txBody>
        </p:sp>
        <p:sp>
          <p:nvSpPr>
            <p:cNvPr id="44" name="TextBox 34"/>
            <p:cNvSpPr txBox="1"/>
            <p:nvPr/>
          </p:nvSpPr>
          <p:spPr>
            <a:xfrm>
              <a:off x="5800438" y="5301208"/>
              <a:ext cx="423193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smtClean="0">
                  <a:gradFill>
                    <a:gsLst>
                      <a:gs pos="0">
                        <a:srgbClr val="000000">
                          <a:lumMod val="75000"/>
                          <a:lumOff val="25000"/>
                        </a:srgbClr>
                      </a:gs>
                      <a:gs pos="80000">
                        <a:srgbClr val="000000">
                          <a:lumMod val="65000"/>
                          <a:lumOff val="35000"/>
                        </a:srgbClr>
                      </a:gs>
                    </a:gsLst>
                    <a:lin ang="16200000" scaled="0"/>
                  </a:gradFill>
                </a:rPr>
                <a:t>2012</a:t>
              </a:r>
              <a:endParaRPr lang="ru-RU" sz="1600" dirty="0" err="1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80000">
                      <a:srgbClr val="000000">
                        <a:lumMod val="65000"/>
                        <a:lumOff val="35000"/>
                      </a:srgbClr>
                    </a:gs>
                  </a:gsLst>
                  <a:lin ang="16200000" scaled="0"/>
                </a:gradFill>
              </a:endParaRPr>
            </a:p>
          </p:txBody>
        </p:sp>
      </p:grpSp>
      <p:sp>
        <p:nvSpPr>
          <p:cNvPr id="60" name="Rectangle 59"/>
          <p:cNvSpPr/>
          <p:nvPr/>
        </p:nvSpPr>
        <p:spPr bwMode="auto">
          <a:xfrm>
            <a:off x="658368" y="5032226"/>
            <a:ext cx="685810" cy="18288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vert270" wrap="square" lIns="45720" tIns="45720" rIns="4572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48" fontAlgn="base">
              <a:spcBef>
                <a:spcPct val="0"/>
              </a:spcBef>
              <a:spcAft>
                <a:spcPct val="0"/>
              </a:spcAft>
            </a:pPr>
            <a:endParaRPr lang="en-US" sz="1400" spc="-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2570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611560" y="836712"/>
            <a:ext cx="8335223" cy="5760640"/>
          </a:xfrm>
          <a:prstGeom prst="rightArrow">
            <a:avLst>
              <a:gd name="adj1" fmla="val 71164"/>
              <a:gd name="adj2" fmla="val 3048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ounded Rectangle 56"/>
          <p:cNvSpPr/>
          <p:nvPr/>
        </p:nvSpPr>
        <p:spPr>
          <a:xfrm>
            <a:off x="2339752" y="1326444"/>
            <a:ext cx="1584175" cy="2072640"/>
          </a:xfrm>
          <a:prstGeom prst="roundRect">
            <a:avLst>
              <a:gd name="adj" fmla="val 8249"/>
            </a:avLst>
          </a:prstGeom>
          <a:solidFill>
            <a:schemeClr val="bg1">
              <a:alpha val="73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8" name="Rounded Rectangle 57"/>
          <p:cNvSpPr/>
          <p:nvPr/>
        </p:nvSpPr>
        <p:spPr>
          <a:xfrm>
            <a:off x="4293870" y="1326444"/>
            <a:ext cx="1584175" cy="2072640"/>
          </a:xfrm>
          <a:prstGeom prst="roundRect">
            <a:avLst>
              <a:gd name="adj" fmla="val 8249"/>
            </a:avLst>
          </a:prstGeom>
          <a:solidFill>
            <a:schemeClr val="bg1">
              <a:alpha val="73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9" name="Rounded Rectangle 58"/>
          <p:cNvSpPr/>
          <p:nvPr/>
        </p:nvSpPr>
        <p:spPr>
          <a:xfrm>
            <a:off x="6252390" y="1326444"/>
            <a:ext cx="1584175" cy="2072640"/>
          </a:xfrm>
          <a:prstGeom prst="roundRect">
            <a:avLst>
              <a:gd name="adj" fmla="val 8249"/>
            </a:avLst>
          </a:prstGeom>
          <a:solidFill>
            <a:schemeClr val="bg1">
              <a:alpha val="73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Rounded Rectangle 59"/>
          <p:cNvSpPr/>
          <p:nvPr/>
        </p:nvSpPr>
        <p:spPr>
          <a:xfrm>
            <a:off x="1331032" y="4002540"/>
            <a:ext cx="1584175" cy="2072640"/>
          </a:xfrm>
          <a:prstGeom prst="roundRect">
            <a:avLst>
              <a:gd name="adj" fmla="val 8249"/>
            </a:avLst>
          </a:prstGeom>
          <a:solidFill>
            <a:schemeClr val="bg1">
              <a:alpha val="73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1" name="Rounded Rectangle 60"/>
          <p:cNvSpPr/>
          <p:nvPr/>
        </p:nvSpPr>
        <p:spPr>
          <a:xfrm>
            <a:off x="3253851" y="4002540"/>
            <a:ext cx="1584175" cy="2072640"/>
          </a:xfrm>
          <a:prstGeom prst="roundRect">
            <a:avLst>
              <a:gd name="adj" fmla="val 8249"/>
            </a:avLst>
          </a:prstGeom>
          <a:solidFill>
            <a:schemeClr val="bg1">
              <a:alpha val="73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2" name="Rounded Rectangle 61"/>
          <p:cNvSpPr/>
          <p:nvPr/>
        </p:nvSpPr>
        <p:spPr>
          <a:xfrm>
            <a:off x="5105917" y="4002540"/>
            <a:ext cx="1584175" cy="2072640"/>
          </a:xfrm>
          <a:prstGeom prst="roundRect">
            <a:avLst>
              <a:gd name="adj" fmla="val 8249"/>
            </a:avLst>
          </a:prstGeom>
          <a:solidFill>
            <a:schemeClr val="bg1">
              <a:alpha val="73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3" name="Rounded Rectangle 62"/>
          <p:cNvSpPr/>
          <p:nvPr/>
        </p:nvSpPr>
        <p:spPr>
          <a:xfrm>
            <a:off x="7047871" y="4002540"/>
            <a:ext cx="1584175" cy="2072640"/>
          </a:xfrm>
          <a:prstGeom prst="roundRect">
            <a:avLst>
              <a:gd name="adj" fmla="val 8249"/>
            </a:avLst>
          </a:prstGeom>
          <a:solidFill>
            <a:schemeClr val="bg1">
              <a:alpha val="73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28600"/>
            <a:ext cx="8363938" cy="664797"/>
          </a:xfrm>
        </p:spPr>
        <p:txBody>
          <a:bodyPr/>
          <a:lstStyle/>
          <a:p>
            <a:r>
              <a:rPr lang="en-US" dirty="0" smtClean="0"/>
              <a:t>Veeam </a:t>
            </a:r>
            <a:r>
              <a:rPr lang="en-US" dirty="0"/>
              <a:t>innovation</a:t>
            </a:r>
            <a:endParaRPr lang="ru-RU" dirty="0"/>
          </a:p>
        </p:txBody>
      </p:sp>
      <p:sp>
        <p:nvSpPr>
          <p:cNvPr id="6" name="Rounded Rectangle 5"/>
          <p:cNvSpPr/>
          <p:nvPr/>
        </p:nvSpPr>
        <p:spPr>
          <a:xfrm>
            <a:off x="467544" y="1326444"/>
            <a:ext cx="1584175" cy="2072640"/>
          </a:xfrm>
          <a:prstGeom prst="roundRect">
            <a:avLst>
              <a:gd name="adj" fmla="val 8249"/>
            </a:avLst>
          </a:prstGeom>
          <a:solidFill>
            <a:schemeClr val="bg1">
              <a:alpha val="73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Rounded Rectangle 4"/>
          <p:cNvSpPr/>
          <p:nvPr/>
        </p:nvSpPr>
        <p:spPr>
          <a:xfrm>
            <a:off x="535354" y="1390043"/>
            <a:ext cx="1506840" cy="19561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marL="85725" lvl="0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100" b="0" kern="1200" dirty="0" smtClean="0">
                <a:gradFill>
                  <a:gsLst>
                    <a:gs pos="0">
                      <a:srgbClr val="FF0000"/>
                    </a:gs>
                    <a:gs pos="50000">
                      <a:srgbClr val="FF0000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2-in-1: backup </a:t>
            </a:r>
            <a:br>
              <a:rPr lang="en-US" sz="1100" b="0" kern="1200" dirty="0" smtClean="0">
                <a:gradFill>
                  <a:gsLst>
                    <a:gs pos="0">
                      <a:srgbClr val="FF0000"/>
                    </a:gs>
                    <a:gs pos="50000">
                      <a:srgbClr val="FF0000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0" kern="1200" dirty="0" smtClean="0">
                <a:gradFill>
                  <a:gsLst>
                    <a:gs pos="0">
                      <a:srgbClr val="FF0000"/>
                    </a:gs>
                    <a:gs pos="50000">
                      <a:srgbClr val="FF0000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and replication</a:t>
            </a:r>
          </a:p>
          <a:p>
            <a:pPr marL="85725" lvl="0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100" b="0" kern="1200" dirty="0" smtClean="0">
                <a:gradFill>
                  <a:gsLst>
                    <a:gs pos="0">
                      <a:srgbClr val="FF0000"/>
                    </a:gs>
                    <a:gs pos="50000">
                      <a:srgbClr val="FF0000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Instant </a:t>
            </a:r>
            <a:r>
              <a:rPr lang="en-US" sz="1100" dirty="0" smtClean="0">
                <a:gradFill>
                  <a:gsLst>
                    <a:gs pos="0">
                      <a:srgbClr val="FF0000"/>
                    </a:gs>
                    <a:gs pos="50000">
                      <a:srgbClr val="FF0000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Fi</a:t>
            </a:r>
            <a:r>
              <a:rPr lang="en-US" sz="1100" b="0" kern="1200" dirty="0" smtClean="0">
                <a:gradFill>
                  <a:gsLst>
                    <a:gs pos="0">
                      <a:srgbClr val="FF0000"/>
                    </a:gs>
                    <a:gs pos="50000">
                      <a:srgbClr val="FF0000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le-Level Recovery</a:t>
            </a:r>
          </a:p>
          <a:p>
            <a:pPr marL="85725" lvl="0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100" b="0" kern="1200" dirty="0" smtClean="0">
                <a:gradFill>
                  <a:gsLst>
                    <a:gs pos="0">
                      <a:srgbClr val="FF0000"/>
                    </a:gs>
                    <a:gs pos="50000">
                      <a:srgbClr val="FF0000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Built-in deduplication</a:t>
            </a:r>
          </a:p>
          <a:p>
            <a:pPr marL="85725" lvl="0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100" b="0" kern="12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Synthetic full backups</a:t>
            </a:r>
          </a:p>
          <a:p>
            <a:pPr marL="85725" lvl="0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100" b="0" kern="12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Replica rollback</a:t>
            </a:r>
            <a:endParaRPr lang="en-US" sz="1100" b="0" kern="120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Rounded Rectangle 4"/>
          <p:cNvSpPr/>
          <p:nvPr/>
        </p:nvSpPr>
        <p:spPr>
          <a:xfrm>
            <a:off x="1386094" y="4061636"/>
            <a:ext cx="1429508" cy="19561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marL="85725" lvl="0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100" kern="12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ESXi support </a:t>
            </a:r>
            <a:br>
              <a:rPr lang="en-US" sz="1100" kern="12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kern="12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with VCB </a:t>
            </a:r>
          </a:p>
          <a:p>
            <a:pPr marL="85725" lvl="0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100" kern="12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Fastest VCB performance</a:t>
            </a:r>
          </a:p>
          <a:p>
            <a:pPr marL="85725" lvl="0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100" kern="12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Advanced VSS support</a:t>
            </a:r>
            <a:endParaRPr lang="en-US" sz="1100" kern="120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Rounded Rectangle 4"/>
          <p:cNvSpPr/>
          <p:nvPr/>
        </p:nvSpPr>
        <p:spPr>
          <a:xfrm>
            <a:off x="3315083" y="4061636"/>
            <a:ext cx="1429508" cy="19561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marL="85725" lvl="0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1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Instant File-Level</a:t>
            </a:r>
            <a:br>
              <a:rPr lang="en-US" sz="11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Recovery for Linux</a:t>
            </a:r>
            <a:endParaRPr lang="en-US" sz="110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85725" lvl="0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1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ESXi support without VCB</a:t>
            </a:r>
          </a:p>
        </p:txBody>
      </p:sp>
      <p:sp>
        <p:nvSpPr>
          <p:cNvPr id="16" name="Rounded Rectangle 4"/>
          <p:cNvSpPr/>
          <p:nvPr/>
        </p:nvSpPr>
        <p:spPr>
          <a:xfrm>
            <a:off x="2398035" y="1390043"/>
            <a:ext cx="1429508" cy="19561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marL="85725" lvl="0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1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Centralized  management</a:t>
            </a:r>
            <a:endParaRPr lang="en-US" sz="110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85725" lvl="0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1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Support for vStorage </a:t>
            </a:r>
            <a:r>
              <a:rPr lang="en-US" sz="11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APIs</a:t>
            </a:r>
          </a:p>
          <a:p>
            <a:pPr marL="85725" lvl="0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100" dirty="0" smtClean="0">
                <a:gradFill>
                  <a:gsLst>
                    <a:gs pos="0">
                      <a:srgbClr val="FF0000"/>
                    </a:gs>
                    <a:gs pos="50000">
                      <a:srgbClr val="FF0000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Support for CBT</a:t>
            </a:r>
          </a:p>
          <a:p>
            <a:pPr marL="85725" lvl="0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1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Support for thin-provisioned </a:t>
            </a:r>
            <a:r>
              <a:rPr lang="en-US" sz="11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disks</a:t>
            </a:r>
          </a:p>
          <a:p>
            <a:pPr marL="85725" lvl="0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1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Near-CDP</a:t>
            </a:r>
          </a:p>
          <a:p>
            <a:pPr marL="85725" lvl="0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1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Replication to ESXi</a:t>
            </a:r>
          </a:p>
        </p:txBody>
      </p:sp>
      <p:sp>
        <p:nvSpPr>
          <p:cNvPr id="19" name="Rounded Rectangle 4"/>
          <p:cNvSpPr/>
          <p:nvPr/>
        </p:nvSpPr>
        <p:spPr>
          <a:xfrm>
            <a:off x="4352153" y="1390043"/>
            <a:ext cx="1525891" cy="19561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marL="85725" lvl="0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100" dirty="0" smtClean="0">
                <a:gradFill>
                  <a:gsLst>
                    <a:gs pos="0">
                      <a:srgbClr val="FF0000"/>
                    </a:gs>
                    <a:gs pos="50000">
                      <a:srgbClr val="FF0000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vPower</a:t>
            </a:r>
          </a:p>
          <a:p>
            <a:pPr marL="85725" lvl="0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100" dirty="0" smtClean="0">
                <a:gradFill>
                  <a:gsLst>
                    <a:gs pos="0">
                      <a:srgbClr val="FF0000"/>
                    </a:gs>
                    <a:gs pos="50000">
                      <a:srgbClr val="FF0000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SureBackup</a:t>
            </a:r>
          </a:p>
          <a:p>
            <a:pPr marL="85725" lvl="0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100" dirty="0" smtClean="0">
                <a:gradFill>
                  <a:gsLst>
                    <a:gs pos="0">
                      <a:srgbClr val="FF0000"/>
                    </a:gs>
                    <a:gs pos="50000">
                      <a:srgbClr val="FF0000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Instant VM Recovery</a:t>
            </a:r>
            <a:endParaRPr lang="en-US" sz="1100" dirty="0"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85725" lvl="0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100" dirty="0" smtClean="0">
                <a:gradFill>
                  <a:gsLst>
                    <a:gs pos="0">
                      <a:srgbClr val="FF0000"/>
                    </a:gs>
                    <a:gs pos="50000">
                      <a:srgbClr val="FF0000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U-AIR</a:t>
            </a:r>
            <a:endParaRPr lang="en-US" sz="1100" dirty="0"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85725" lvl="0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1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On-Demand Sandbox</a:t>
            </a:r>
            <a:endParaRPr lang="en-US" sz="110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85725" lvl="0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1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Instant indexing</a:t>
            </a:r>
          </a:p>
        </p:txBody>
      </p:sp>
      <p:sp>
        <p:nvSpPr>
          <p:cNvPr id="22" name="Rounded Rectangle 4"/>
          <p:cNvSpPr/>
          <p:nvPr/>
        </p:nvSpPr>
        <p:spPr>
          <a:xfrm>
            <a:off x="5167114" y="4061636"/>
            <a:ext cx="1522978" cy="19561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marL="85725" lvl="0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1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Enterprise scalability</a:t>
            </a:r>
          </a:p>
          <a:p>
            <a:pPr marL="85725" lvl="0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1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Advanced replication</a:t>
            </a:r>
            <a:endParaRPr lang="en-US" sz="110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85725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1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Hyper-V support</a:t>
            </a:r>
          </a:p>
          <a:p>
            <a:pPr marL="85725" lvl="0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100" dirty="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1-Click File </a:t>
            </a:r>
            <a:r>
              <a:rPr lang="en-US" sz="1100" dirty="0" smtClean="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Restore</a:t>
            </a:r>
            <a:endParaRPr lang="en-US" sz="1100" dirty="0">
              <a:gradFill>
                <a:gsLst>
                  <a:gs pos="0">
                    <a:srgbClr val="FF0000"/>
                  </a:gs>
                  <a:gs pos="100000">
                    <a:srgbClr val="FF0000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Rounded Rectangle 4"/>
          <p:cNvSpPr/>
          <p:nvPr/>
        </p:nvSpPr>
        <p:spPr>
          <a:xfrm>
            <a:off x="6306147" y="1390043"/>
            <a:ext cx="1514763" cy="19561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marL="85725" lvl="0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100" dirty="0" smtClean="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VeeamZIP</a:t>
            </a:r>
          </a:p>
          <a:p>
            <a:pPr marL="85725" lvl="0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1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vPower for Hyper-V</a:t>
            </a:r>
          </a:p>
          <a:p>
            <a:pPr marL="85725" lvl="0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1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Veeam Backup</a:t>
            </a:r>
            <a:br>
              <a:rPr lang="en-US" sz="11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Free Edition</a:t>
            </a:r>
            <a:endParaRPr lang="en-US" sz="110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Rounded Rectangle 4"/>
          <p:cNvSpPr/>
          <p:nvPr/>
        </p:nvSpPr>
        <p:spPr>
          <a:xfrm>
            <a:off x="7102932" y="4061636"/>
            <a:ext cx="1529114" cy="18995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marL="85725" lvl="0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100" dirty="0" smtClean="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Veeam Explorer for Microsoft Exchange</a:t>
            </a:r>
          </a:p>
          <a:p>
            <a:pPr marL="85725" lvl="0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100" dirty="0" smtClean="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Veeam Explorer </a:t>
            </a:r>
            <a:br>
              <a:rPr lang="en-US" sz="1100" dirty="0" smtClean="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dirty="0" smtClean="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for SAN Snapshots</a:t>
            </a:r>
          </a:p>
          <a:p>
            <a:pPr marL="85725" lvl="0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1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New hypervisor support: vSphere 5.1 and Windows Server</a:t>
            </a:r>
            <a:br>
              <a:rPr lang="en-US" sz="11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2012 Hyper-V</a:t>
            </a:r>
            <a:endParaRPr lang="en-US" sz="110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37715" y="3705999"/>
            <a:ext cx="7975183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259631" y="3402375"/>
            <a:ext cx="0" cy="29284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131840" y="3402375"/>
            <a:ext cx="0" cy="29284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085958" y="3402375"/>
            <a:ext cx="0" cy="29284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047871" y="3402375"/>
            <a:ext cx="0" cy="29284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123120" y="3709510"/>
            <a:ext cx="0" cy="29284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045939" y="3709510"/>
            <a:ext cx="0" cy="29284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898005" y="3709510"/>
            <a:ext cx="0" cy="29284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839958" y="3709510"/>
            <a:ext cx="0" cy="29284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76114" y="3724148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Q1 08</a:t>
            </a:r>
            <a:endParaRPr lang="en-US" sz="1200" b="1" dirty="0">
              <a:gradFill>
                <a:gsLst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21595" y="3409950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Q3 08</a:t>
            </a:r>
            <a:endParaRPr lang="en-US" sz="1200" b="1" dirty="0">
              <a:gradFill>
                <a:gsLst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30314" y="3724148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Q1 09</a:t>
            </a:r>
            <a:endParaRPr lang="en-US" sz="1200" b="1" dirty="0">
              <a:gradFill>
                <a:gsLst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44414" y="3409950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Q4 09</a:t>
            </a:r>
            <a:endParaRPr lang="en-US" sz="1200" b="1" dirty="0">
              <a:gradFill>
                <a:gsLst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84433" y="3724148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Q4 10</a:t>
            </a:r>
            <a:endParaRPr lang="en-US" sz="1200" b="1" dirty="0">
              <a:gradFill>
                <a:gsLst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96480" y="3409950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Q4 11</a:t>
            </a:r>
            <a:endParaRPr lang="en-US" sz="1200" b="1" dirty="0">
              <a:gradFill>
                <a:gsLst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46346" y="3724148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Q2 12</a:t>
            </a:r>
            <a:endParaRPr lang="en-US" sz="1200" b="1" dirty="0">
              <a:gradFill>
                <a:gsLst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38433" y="3409950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Q4 12</a:t>
            </a:r>
            <a:endParaRPr lang="en-US" sz="1200" b="1" dirty="0">
              <a:gradFill>
                <a:gsLst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53782" y="105273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v1</a:t>
            </a:r>
            <a:endParaRPr lang="en-US" sz="1200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45828" y="609178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v2</a:t>
            </a:r>
            <a:endParaRPr lang="en-US" sz="1200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954548" y="105273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v3</a:t>
            </a:r>
            <a:endParaRPr lang="en-US" sz="1200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35040" y="609178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v4</a:t>
            </a:r>
            <a:endParaRPr lang="en-US" sz="1200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08666" y="105273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v5</a:t>
            </a:r>
            <a:endParaRPr lang="en-US" sz="1200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16481" y="6091788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6.0</a:t>
            </a:r>
            <a:endParaRPr lang="en-US" sz="1200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747010" y="1052736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6.1</a:t>
            </a:r>
            <a:endParaRPr lang="en-US" sz="1200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46401" y="6091788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6.5</a:t>
            </a:r>
            <a:endParaRPr lang="en-US" sz="1200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0810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0"/>
            <a:ext cx="8363938" cy="567848"/>
          </a:xfrm>
        </p:spPr>
        <p:txBody>
          <a:bodyPr/>
          <a:lstStyle/>
          <a:p>
            <a:pPr marL="0" indent="0"/>
            <a:r>
              <a:rPr lang="en-US" dirty="0" smtClean="0"/>
              <a:t>Numerous awards</a:t>
            </a:r>
            <a:endParaRPr lang="en-US" dirty="0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8699" y="1638692"/>
            <a:ext cx="7166603" cy="2545861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3717032"/>
            <a:ext cx="1937473" cy="1207116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4797152"/>
            <a:ext cx="1937473" cy="1210920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7" name="Picture 2" descr="D:\Kotya\presentation\BR Enterprise\slide_image_00TOY2013-intr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197" y="3829596"/>
            <a:ext cx="2061575" cy="155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6431249" y="3520464"/>
            <a:ext cx="1741151" cy="2275131"/>
            <a:chOff x="6262577" y="3573015"/>
            <a:chExt cx="1598118" cy="2088232"/>
          </a:xfrm>
        </p:grpSpPr>
        <p:pic>
          <p:nvPicPr>
            <p:cNvPr id="19" name="Picture 5" descr="D:\Kotya\presentation\BR Enterprise\silver it pro awar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4696" y="3573015"/>
              <a:ext cx="1035999" cy="1268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Group 19"/>
            <p:cNvGrpSpPr/>
            <p:nvPr/>
          </p:nvGrpSpPr>
          <p:grpSpPr>
            <a:xfrm>
              <a:off x="6262577" y="4392373"/>
              <a:ext cx="1035999" cy="1268874"/>
              <a:chOff x="6300192" y="4437112"/>
              <a:chExt cx="1035999" cy="1268874"/>
            </a:xfrm>
          </p:grpSpPr>
          <p:sp>
            <p:nvSpPr>
              <p:cNvPr id="21" name="Rectangle 20"/>
              <p:cNvSpPr/>
              <p:nvPr/>
            </p:nvSpPr>
            <p:spPr bwMode="auto">
              <a:xfrm>
                <a:off x="6660232" y="4437112"/>
                <a:ext cx="675959" cy="86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pc="-50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pic>
            <p:nvPicPr>
              <p:cNvPr id="22" name="Picture 6" descr="D:\Kotya\presentation\BR Enterprise\gold it pro award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0192" y="4437112"/>
                <a:ext cx="1035999" cy="12688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598155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2662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65760" y="228600"/>
            <a:ext cx="3156313" cy="664797"/>
          </a:xfrm>
        </p:spPr>
        <p:txBody>
          <a:bodyPr wrap="none"/>
          <a:lstStyle/>
          <a:p>
            <a:r>
              <a:rPr lang="en-US" dirty="0" smtClean="0"/>
              <a:t>What we do!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95536" y="1484784"/>
            <a:ext cx="8188678" cy="3600400"/>
            <a:chOff x="1979710" y="2365833"/>
            <a:chExt cx="5043406" cy="2217486"/>
          </a:xfrm>
        </p:grpSpPr>
        <p:pic>
          <p:nvPicPr>
            <p:cNvPr id="21" name="Picture 4" descr="D:\Kotya\graphs\Marketecture\easytous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1125" y="3664075"/>
              <a:ext cx="1681414" cy="363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5" descr="D:\Kotya\graphs\Marketecture\powerfu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3664075"/>
              <a:ext cx="1681414" cy="363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D:\Kotya\graphs\Marketecture\affordabl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1702" y="3664075"/>
              <a:ext cx="1681414" cy="363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" name="Straight Connector 23"/>
            <p:cNvCxnSpPr/>
            <p:nvPr/>
          </p:nvCxnSpPr>
          <p:spPr>
            <a:xfrm flipV="1">
              <a:off x="3657444" y="3659882"/>
              <a:ext cx="0" cy="4076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5338858" y="3659882"/>
              <a:ext cx="0" cy="4076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3" descr="D:\Kotya\graphs\Marketecture\green block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365833"/>
              <a:ext cx="5043405" cy="1298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7" descr="D:\Kotya\graphs\Marketecture\vbr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0" y="4032912"/>
              <a:ext cx="5043405" cy="550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226627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 flipV="1">
            <a:off x="3159862" y="5467434"/>
            <a:ext cx="918130" cy="33783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365760" y="228600"/>
            <a:ext cx="8363938" cy="664797"/>
          </a:xfrm>
        </p:spPr>
        <p:txBody>
          <a:bodyPr/>
          <a:lstStyle/>
          <a:p>
            <a:pPr>
              <a:tabLst>
                <a:tab pos="4340225" algn="l"/>
              </a:tabLst>
            </a:pPr>
            <a:r>
              <a:rPr lang="en-US" dirty="0" smtClean="0"/>
              <a:t>A vicious cycle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16662" y="5805264"/>
            <a:ext cx="274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516914" y="2525927"/>
            <a:ext cx="244757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dirty="0" smtClean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</a:rPr>
              <a:t>30-50% annual growth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5945" y="5508848"/>
            <a:ext cx="2943313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dirty="0" smtClean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</a:rPr>
              <a:t>Little tolerance for data loss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3030" y="2502864"/>
            <a:ext cx="2052563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dirty="0" smtClean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</a:rPr>
              <a:t>24x7 operations</a:t>
            </a:r>
            <a:endParaRPr lang="en-US" dirty="0">
              <a:gradFill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5400000" scaled="0"/>
              </a:gra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071340" y="2867818"/>
            <a:ext cx="2832150" cy="1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9465" y="2839976"/>
            <a:ext cx="305990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2216977" y="1052736"/>
            <a:ext cx="4477720" cy="4638492"/>
            <a:chOff x="2123729" y="973330"/>
            <a:chExt cx="4896544" cy="5072350"/>
          </a:xfrm>
        </p:grpSpPr>
        <p:pic>
          <p:nvPicPr>
            <p:cNvPr id="14" name="Picture 2" descr="\\amust.local\spb\Marketing\Graphics\Working\PPT\images\arrow circl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9" y="973330"/>
              <a:ext cx="4896544" cy="5011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981171" y="4924918"/>
              <a:ext cx="1075324" cy="112076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500"/>
                </a:spcBef>
              </a:pPr>
              <a:r>
                <a:rPr lang="en-US" b="1" spc="-1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Increasing</a:t>
              </a:r>
              <a:br>
                <a:rPr lang="en-US" b="1" spc="-1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rPr>
              </a:br>
              <a:r>
                <a:rPr lang="en-US" b="1" spc="-1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recovery </a:t>
              </a:r>
              <a:br>
                <a:rPr lang="en-US" b="1" spc="-1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rPr>
              </a:br>
              <a:r>
                <a:rPr lang="en-US" b="1" spc="-1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demands</a:t>
              </a:r>
              <a:endParaRPr lang="en-US" b="1" spc="-1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algn="ctr"/>
              <a:endParaRPr lang="ru-RU" spc="-10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52748" y="2681972"/>
              <a:ext cx="1021965" cy="8481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500"/>
                </a:spcBef>
              </a:pPr>
              <a:r>
                <a:rPr lang="en-US" b="1" spc="-1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Data</a:t>
              </a:r>
              <a:br>
                <a:rPr lang="en-US" b="1" spc="-1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rPr>
              </a:br>
              <a:r>
                <a:rPr lang="en-US" b="1" spc="-1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explosion</a:t>
              </a:r>
              <a:endParaRPr lang="en-US" b="1" spc="-1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algn="ctr"/>
              <a:endParaRPr lang="ru-RU" spc="-10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74092" y="2539128"/>
              <a:ext cx="1015933" cy="112075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500"/>
                </a:spcBef>
              </a:pPr>
              <a:r>
                <a:rPr lang="en-US" b="1" spc="-1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Shrinking</a:t>
              </a:r>
              <a:br>
                <a:rPr lang="en-US" b="1" spc="-1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rPr>
              </a:br>
              <a:r>
                <a:rPr lang="en-US" b="1" spc="-1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backup</a:t>
              </a:r>
              <a:br>
                <a:rPr lang="en-US" b="1" spc="-1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rPr>
              </a:br>
              <a:r>
                <a:rPr lang="en-US" b="1" spc="-1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window</a:t>
              </a:r>
              <a:endParaRPr lang="en-US" b="1" spc="-1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algn="ctr"/>
              <a:endParaRPr lang="ru-RU" spc="-10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444143" y="6283420"/>
            <a:ext cx="3380274" cy="3139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2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0"/>
                </a:gradFill>
                <a:latin typeface="Segoe UI Light" pitchFamily="34" charset="0"/>
              </a:rPr>
              <a:t>Source: Controlling Storage Amid High Growth; February 3, 2010; Forrester Research, Inc.</a:t>
            </a:r>
          </a:p>
        </p:txBody>
      </p:sp>
    </p:spTree>
    <p:extLst>
      <p:ext uri="{BB962C8B-B14F-4D97-AF65-F5344CB8AC3E}">
        <p14:creationId xmlns:p14="http://schemas.microsoft.com/office/powerpoint/2010/main" val="38507803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5760" y="228600"/>
            <a:ext cx="8363938" cy="664797"/>
          </a:xfrm>
        </p:spPr>
        <p:txBody>
          <a:bodyPr/>
          <a:lstStyle/>
          <a:p>
            <a:r>
              <a:rPr lang="en-US" dirty="0">
                <a:gradFill flip="none" rotWithShape="1"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2700000" scaled="1"/>
                  <a:tileRect/>
                </a:gradFill>
              </a:rPr>
              <a:t>The </a:t>
            </a:r>
            <a:r>
              <a:rPr lang="en-US" dirty="0" smtClean="0">
                <a:gradFill flip="none" rotWithShape="1"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2700000" scaled="1"/>
                  <a:tileRect/>
                </a:gradFill>
              </a:rPr>
              <a:t>solution</a:t>
            </a:r>
            <a:endParaRPr lang="ru-RU">
              <a:gradFill flip="none" rotWithShape="1">
                <a:gsLst>
                  <a:gs pos="0">
                    <a:schemeClr val="tx2"/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4" name="Group 47"/>
          <p:cNvGrpSpPr/>
          <p:nvPr/>
        </p:nvGrpSpPr>
        <p:grpSpPr>
          <a:xfrm>
            <a:off x="1409553" y="2286486"/>
            <a:ext cx="4111862" cy="1679704"/>
            <a:chOff x="1409554" y="2142471"/>
            <a:chExt cx="4111862" cy="1679704"/>
          </a:xfrm>
        </p:grpSpPr>
        <p:sp>
          <p:nvSpPr>
            <p:cNvPr id="5" name="Rounded Rectangle 7"/>
            <p:cNvSpPr/>
            <p:nvPr/>
          </p:nvSpPr>
          <p:spPr>
            <a:xfrm flipH="1">
              <a:off x="1412727" y="2142471"/>
              <a:ext cx="4108689" cy="1679704"/>
            </a:xfrm>
            <a:custGeom>
              <a:avLst/>
              <a:gdLst>
                <a:gd name="connsiteX0" fmla="*/ 0 w 3087177"/>
                <a:gd name="connsiteY0" fmla="*/ 123370 h 2126332"/>
                <a:gd name="connsiteX1" fmla="*/ 123370 w 3087177"/>
                <a:gd name="connsiteY1" fmla="*/ 0 h 2126332"/>
                <a:gd name="connsiteX2" fmla="*/ 2963807 w 3087177"/>
                <a:gd name="connsiteY2" fmla="*/ 0 h 2126332"/>
                <a:gd name="connsiteX3" fmla="*/ 3087177 w 3087177"/>
                <a:gd name="connsiteY3" fmla="*/ 123370 h 2126332"/>
                <a:gd name="connsiteX4" fmla="*/ 3087177 w 3087177"/>
                <a:gd name="connsiteY4" fmla="*/ 2002962 h 2126332"/>
                <a:gd name="connsiteX5" fmla="*/ 2963807 w 3087177"/>
                <a:gd name="connsiteY5" fmla="*/ 2126332 h 2126332"/>
                <a:gd name="connsiteX6" fmla="*/ 123370 w 3087177"/>
                <a:gd name="connsiteY6" fmla="*/ 2126332 h 2126332"/>
                <a:gd name="connsiteX7" fmla="*/ 0 w 3087177"/>
                <a:gd name="connsiteY7" fmla="*/ 2002962 h 2126332"/>
                <a:gd name="connsiteX8" fmla="*/ 0 w 3087177"/>
                <a:gd name="connsiteY8" fmla="*/ 123370 h 2126332"/>
                <a:gd name="connsiteX0" fmla="*/ 2113979 w 5201156"/>
                <a:gd name="connsiteY0" fmla="*/ 123370 h 2126332"/>
                <a:gd name="connsiteX1" fmla="*/ 2237349 w 5201156"/>
                <a:gd name="connsiteY1" fmla="*/ 0 h 2126332"/>
                <a:gd name="connsiteX2" fmla="*/ 5077786 w 5201156"/>
                <a:gd name="connsiteY2" fmla="*/ 0 h 2126332"/>
                <a:gd name="connsiteX3" fmla="*/ 5201156 w 5201156"/>
                <a:gd name="connsiteY3" fmla="*/ 123370 h 2126332"/>
                <a:gd name="connsiteX4" fmla="*/ 5201156 w 5201156"/>
                <a:gd name="connsiteY4" fmla="*/ 2002962 h 2126332"/>
                <a:gd name="connsiteX5" fmla="*/ 5077786 w 5201156"/>
                <a:gd name="connsiteY5" fmla="*/ 2126332 h 2126332"/>
                <a:gd name="connsiteX6" fmla="*/ 2237349 w 5201156"/>
                <a:gd name="connsiteY6" fmla="*/ 2126332 h 2126332"/>
                <a:gd name="connsiteX7" fmla="*/ 2113979 w 5201156"/>
                <a:gd name="connsiteY7" fmla="*/ 2002962 h 2126332"/>
                <a:gd name="connsiteX8" fmla="*/ 0 w 5201156"/>
                <a:gd name="connsiteY8" fmla="*/ 1052785 h 2126332"/>
                <a:gd name="connsiteX9" fmla="*/ 2113979 w 5201156"/>
                <a:gd name="connsiteY9" fmla="*/ 123370 h 2126332"/>
                <a:gd name="connsiteX0" fmla="*/ 2113979 w 5201156"/>
                <a:gd name="connsiteY0" fmla="*/ 123370 h 2126332"/>
                <a:gd name="connsiteX1" fmla="*/ 2237349 w 5201156"/>
                <a:gd name="connsiteY1" fmla="*/ 0 h 2126332"/>
                <a:gd name="connsiteX2" fmla="*/ 5077786 w 5201156"/>
                <a:gd name="connsiteY2" fmla="*/ 0 h 2126332"/>
                <a:gd name="connsiteX3" fmla="*/ 5201156 w 5201156"/>
                <a:gd name="connsiteY3" fmla="*/ 123370 h 2126332"/>
                <a:gd name="connsiteX4" fmla="*/ 5201156 w 5201156"/>
                <a:gd name="connsiteY4" fmla="*/ 2002962 h 2126332"/>
                <a:gd name="connsiteX5" fmla="*/ 5077786 w 5201156"/>
                <a:gd name="connsiteY5" fmla="*/ 2126332 h 2126332"/>
                <a:gd name="connsiteX6" fmla="*/ 2237349 w 5201156"/>
                <a:gd name="connsiteY6" fmla="*/ 2126332 h 2126332"/>
                <a:gd name="connsiteX7" fmla="*/ 2113979 w 5201156"/>
                <a:gd name="connsiteY7" fmla="*/ 2002962 h 2126332"/>
                <a:gd name="connsiteX8" fmla="*/ 0 w 5201156"/>
                <a:gd name="connsiteY8" fmla="*/ 1052785 h 2126332"/>
                <a:gd name="connsiteX9" fmla="*/ 2113979 w 5201156"/>
                <a:gd name="connsiteY9" fmla="*/ 123370 h 2126332"/>
                <a:gd name="connsiteX0" fmla="*/ 2113985 w 5201162"/>
                <a:gd name="connsiteY0" fmla="*/ 123370 h 2126332"/>
                <a:gd name="connsiteX1" fmla="*/ 2237355 w 5201162"/>
                <a:gd name="connsiteY1" fmla="*/ 0 h 2126332"/>
                <a:gd name="connsiteX2" fmla="*/ 5077792 w 5201162"/>
                <a:gd name="connsiteY2" fmla="*/ 0 h 2126332"/>
                <a:gd name="connsiteX3" fmla="*/ 5201162 w 5201162"/>
                <a:gd name="connsiteY3" fmla="*/ 123370 h 2126332"/>
                <a:gd name="connsiteX4" fmla="*/ 5201162 w 5201162"/>
                <a:gd name="connsiteY4" fmla="*/ 2002962 h 2126332"/>
                <a:gd name="connsiteX5" fmla="*/ 5077792 w 5201162"/>
                <a:gd name="connsiteY5" fmla="*/ 2126332 h 2126332"/>
                <a:gd name="connsiteX6" fmla="*/ 2237355 w 5201162"/>
                <a:gd name="connsiteY6" fmla="*/ 2126332 h 2126332"/>
                <a:gd name="connsiteX7" fmla="*/ 2113985 w 5201162"/>
                <a:gd name="connsiteY7" fmla="*/ 2002962 h 2126332"/>
                <a:gd name="connsiteX8" fmla="*/ 6 w 5201162"/>
                <a:gd name="connsiteY8" fmla="*/ 1052785 h 2126332"/>
                <a:gd name="connsiteX9" fmla="*/ 2113985 w 5201162"/>
                <a:gd name="connsiteY9" fmla="*/ 123370 h 2126332"/>
                <a:gd name="connsiteX0" fmla="*/ 2113985 w 5201162"/>
                <a:gd name="connsiteY0" fmla="*/ 123370 h 2126332"/>
                <a:gd name="connsiteX1" fmla="*/ 2237355 w 5201162"/>
                <a:gd name="connsiteY1" fmla="*/ 0 h 2126332"/>
                <a:gd name="connsiteX2" fmla="*/ 5077792 w 5201162"/>
                <a:gd name="connsiteY2" fmla="*/ 0 h 2126332"/>
                <a:gd name="connsiteX3" fmla="*/ 5201162 w 5201162"/>
                <a:gd name="connsiteY3" fmla="*/ 123370 h 2126332"/>
                <a:gd name="connsiteX4" fmla="*/ 5201162 w 5201162"/>
                <a:gd name="connsiteY4" fmla="*/ 2002962 h 2126332"/>
                <a:gd name="connsiteX5" fmla="*/ 5077792 w 5201162"/>
                <a:gd name="connsiteY5" fmla="*/ 2126332 h 2126332"/>
                <a:gd name="connsiteX6" fmla="*/ 2237355 w 5201162"/>
                <a:gd name="connsiteY6" fmla="*/ 2126332 h 2126332"/>
                <a:gd name="connsiteX7" fmla="*/ 2113985 w 5201162"/>
                <a:gd name="connsiteY7" fmla="*/ 2002962 h 2126332"/>
                <a:gd name="connsiteX8" fmla="*/ 6 w 5201162"/>
                <a:gd name="connsiteY8" fmla="*/ 1052785 h 2126332"/>
                <a:gd name="connsiteX9" fmla="*/ 2113985 w 5201162"/>
                <a:gd name="connsiteY9" fmla="*/ 123370 h 2126332"/>
                <a:gd name="connsiteX0" fmla="*/ 2113985 w 5201162"/>
                <a:gd name="connsiteY0" fmla="*/ 123370 h 2126332"/>
                <a:gd name="connsiteX1" fmla="*/ 2237355 w 5201162"/>
                <a:gd name="connsiteY1" fmla="*/ 0 h 2126332"/>
                <a:gd name="connsiteX2" fmla="*/ 5077792 w 5201162"/>
                <a:gd name="connsiteY2" fmla="*/ 0 h 2126332"/>
                <a:gd name="connsiteX3" fmla="*/ 5201162 w 5201162"/>
                <a:gd name="connsiteY3" fmla="*/ 123370 h 2126332"/>
                <a:gd name="connsiteX4" fmla="*/ 5201162 w 5201162"/>
                <a:gd name="connsiteY4" fmla="*/ 2002962 h 2126332"/>
                <a:gd name="connsiteX5" fmla="*/ 5077792 w 5201162"/>
                <a:gd name="connsiteY5" fmla="*/ 2126332 h 2126332"/>
                <a:gd name="connsiteX6" fmla="*/ 2237355 w 5201162"/>
                <a:gd name="connsiteY6" fmla="*/ 2126332 h 2126332"/>
                <a:gd name="connsiteX7" fmla="*/ 2113985 w 5201162"/>
                <a:gd name="connsiteY7" fmla="*/ 2002962 h 2126332"/>
                <a:gd name="connsiteX8" fmla="*/ 6 w 5201162"/>
                <a:gd name="connsiteY8" fmla="*/ 1052785 h 2126332"/>
                <a:gd name="connsiteX9" fmla="*/ 2113985 w 5201162"/>
                <a:gd name="connsiteY9" fmla="*/ 123370 h 2126332"/>
                <a:gd name="connsiteX0" fmla="*/ 2113979 w 5201156"/>
                <a:gd name="connsiteY0" fmla="*/ 123370 h 2126332"/>
                <a:gd name="connsiteX1" fmla="*/ 2237349 w 5201156"/>
                <a:gd name="connsiteY1" fmla="*/ 0 h 2126332"/>
                <a:gd name="connsiteX2" fmla="*/ 5077786 w 5201156"/>
                <a:gd name="connsiteY2" fmla="*/ 0 h 2126332"/>
                <a:gd name="connsiteX3" fmla="*/ 5201156 w 5201156"/>
                <a:gd name="connsiteY3" fmla="*/ 123370 h 2126332"/>
                <a:gd name="connsiteX4" fmla="*/ 5201156 w 5201156"/>
                <a:gd name="connsiteY4" fmla="*/ 2002962 h 2126332"/>
                <a:gd name="connsiteX5" fmla="*/ 5077786 w 5201156"/>
                <a:gd name="connsiteY5" fmla="*/ 2126332 h 2126332"/>
                <a:gd name="connsiteX6" fmla="*/ 2237349 w 5201156"/>
                <a:gd name="connsiteY6" fmla="*/ 2126332 h 2126332"/>
                <a:gd name="connsiteX7" fmla="*/ 0 w 5201156"/>
                <a:gd name="connsiteY7" fmla="*/ 1052785 h 2126332"/>
                <a:gd name="connsiteX8" fmla="*/ 2113979 w 5201156"/>
                <a:gd name="connsiteY8" fmla="*/ 123370 h 2126332"/>
                <a:gd name="connsiteX0" fmla="*/ 2113979 w 5201156"/>
                <a:gd name="connsiteY0" fmla="*/ 123370 h 2126332"/>
                <a:gd name="connsiteX1" fmla="*/ 2237349 w 5201156"/>
                <a:gd name="connsiteY1" fmla="*/ 0 h 2126332"/>
                <a:gd name="connsiteX2" fmla="*/ 5077786 w 5201156"/>
                <a:gd name="connsiteY2" fmla="*/ 0 h 2126332"/>
                <a:gd name="connsiteX3" fmla="*/ 5201156 w 5201156"/>
                <a:gd name="connsiteY3" fmla="*/ 123370 h 2126332"/>
                <a:gd name="connsiteX4" fmla="*/ 5201156 w 5201156"/>
                <a:gd name="connsiteY4" fmla="*/ 2002962 h 2126332"/>
                <a:gd name="connsiteX5" fmla="*/ 5077786 w 5201156"/>
                <a:gd name="connsiteY5" fmla="*/ 2126332 h 2126332"/>
                <a:gd name="connsiteX6" fmla="*/ 1789674 w 5201156"/>
                <a:gd name="connsiteY6" fmla="*/ 2123950 h 2126332"/>
                <a:gd name="connsiteX7" fmla="*/ 0 w 5201156"/>
                <a:gd name="connsiteY7" fmla="*/ 1052785 h 2126332"/>
                <a:gd name="connsiteX8" fmla="*/ 2113979 w 5201156"/>
                <a:gd name="connsiteY8" fmla="*/ 123370 h 2126332"/>
                <a:gd name="connsiteX0" fmla="*/ 2113979 w 5201156"/>
                <a:gd name="connsiteY0" fmla="*/ 123370 h 2126332"/>
                <a:gd name="connsiteX1" fmla="*/ 2237349 w 5201156"/>
                <a:gd name="connsiteY1" fmla="*/ 0 h 2126332"/>
                <a:gd name="connsiteX2" fmla="*/ 5077786 w 5201156"/>
                <a:gd name="connsiteY2" fmla="*/ 0 h 2126332"/>
                <a:gd name="connsiteX3" fmla="*/ 5201156 w 5201156"/>
                <a:gd name="connsiteY3" fmla="*/ 123370 h 2126332"/>
                <a:gd name="connsiteX4" fmla="*/ 5201156 w 5201156"/>
                <a:gd name="connsiteY4" fmla="*/ 2002962 h 2126332"/>
                <a:gd name="connsiteX5" fmla="*/ 5077786 w 5201156"/>
                <a:gd name="connsiteY5" fmla="*/ 2126332 h 2126332"/>
                <a:gd name="connsiteX6" fmla="*/ 1789674 w 5201156"/>
                <a:gd name="connsiteY6" fmla="*/ 2123950 h 2126332"/>
                <a:gd name="connsiteX7" fmla="*/ 0 w 5201156"/>
                <a:gd name="connsiteY7" fmla="*/ 1052785 h 2126332"/>
                <a:gd name="connsiteX8" fmla="*/ 2113979 w 5201156"/>
                <a:gd name="connsiteY8" fmla="*/ 123370 h 2126332"/>
                <a:gd name="connsiteX0" fmla="*/ 2113979 w 5201156"/>
                <a:gd name="connsiteY0" fmla="*/ 123370 h 2126332"/>
                <a:gd name="connsiteX1" fmla="*/ 2237349 w 5201156"/>
                <a:gd name="connsiteY1" fmla="*/ 0 h 2126332"/>
                <a:gd name="connsiteX2" fmla="*/ 5077786 w 5201156"/>
                <a:gd name="connsiteY2" fmla="*/ 0 h 2126332"/>
                <a:gd name="connsiteX3" fmla="*/ 5201156 w 5201156"/>
                <a:gd name="connsiteY3" fmla="*/ 123370 h 2126332"/>
                <a:gd name="connsiteX4" fmla="*/ 5201156 w 5201156"/>
                <a:gd name="connsiteY4" fmla="*/ 2002962 h 2126332"/>
                <a:gd name="connsiteX5" fmla="*/ 5077786 w 5201156"/>
                <a:gd name="connsiteY5" fmla="*/ 2126332 h 2126332"/>
                <a:gd name="connsiteX6" fmla="*/ 1789674 w 5201156"/>
                <a:gd name="connsiteY6" fmla="*/ 2123950 h 2126332"/>
                <a:gd name="connsiteX7" fmla="*/ 0 w 5201156"/>
                <a:gd name="connsiteY7" fmla="*/ 1052785 h 2126332"/>
                <a:gd name="connsiteX8" fmla="*/ 2113979 w 5201156"/>
                <a:gd name="connsiteY8" fmla="*/ 123370 h 2126332"/>
                <a:gd name="connsiteX0" fmla="*/ 2113979 w 5201156"/>
                <a:gd name="connsiteY0" fmla="*/ 123370 h 2126332"/>
                <a:gd name="connsiteX1" fmla="*/ 2237349 w 5201156"/>
                <a:gd name="connsiteY1" fmla="*/ 0 h 2126332"/>
                <a:gd name="connsiteX2" fmla="*/ 5077786 w 5201156"/>
                <a:gd name="connsiteY2" fmla="*/ 0 h 2126332"/>
                <a:gd name="connsiteX3" fmla="*/ 5201156 w 5201156"/>
                <a:gd name="connsiteY3" fmla="*/ 123370 h 2126332"/>
                <a:gd name="connsiteX4" fmla="*/ 5201156 w 5201156"/>
                <a:gd name="connsiteY4" fmla="*/ 2002962 h 2126332"/>
                <a:gd name="connsiteX5" fmla="*/ 5077786 w 5201156"/>
                <a:gd name="connsiteY5" fmla="*/ 2126332 h 2126332"/>
                <a:gd name="connsiteX6" fmla="*/ 1789674 w 5201156"/>
                <a:gd name="connsiteY6" fmla="*/ 2123950 h 2126332"/>
                <a:gd name="connsiteX7" fmla="*/ 0 w 5201156"/>
                <a:gd name="connsiteY7" fmla="*/ 1052785 h 2126332"/>
                <a:gd name="connsiteX8" fmla="*/ 2113979 w 5201156"/>
                <a:gd name="connsiteY8" fmla="*/ 123370 h 2126332"/>
                <a:gd name="connsiteX0" fmla="*/ 2113979 w 5201156"/>
                <a:gd name="connsiteY0" fmla="*/ 123370 h 2126332"/>
                <a:gd name="connsiteX1" fmla="*/ 2237349 w 5201156"/>
                <a:gd name="connsiteY1" fmla="*/ 0 h 2126332"/>
                <a:gd name="connsiteX2" fmla="*/ 5077786 w 5201156"/>
                <a:gd name="connsiteY2" fmla="*/ 0 h 2126332"/>
                <a:gd name="connsiteX3" fmla="*/ 5201156 w 5201156"/>
                <a:gd name="connsiteY3" fmla="*/ 123370 h 2126332"/>
                <a:gd name="connsiteX4" fmla="*/ 5201156 w 5201156"/>
                <a:gd name="connsiteY4" fmla="*/ 2002962 h 2126332"/>
                <a:gd name="connsiteX5" fmla="*/ 5077786 w 5201156"/>
                <a:gd name="connsiteY5" fmla="*/ 2126332 h 2126332"/>
                <a:gd name="connsiteX6" fmla="*/ 1789674 w 5201156"/>
                <a:gd name="connsiteY6" fmla="*/ 2123950 h 2126332"/>
                <a:gd name="connsiteX7" fmla="*/ 0 w 5201156"/>
                <a:gd name="connsiteY7" fmla="*/ 1052785 h 2126332"/>
                <a:gd name="connsiteX8" fmla="*/ 2113979 w 5201156"/>
                <a:gd name="connsiteY8" fmla="*/ 123370 h 2126332"/>
                <a:gd name="connsiteX0" fmla="*/ 0 w 5201156"/>
                <a:gd name="connsiteY0" fmla="*/ 1052785 h 2126332"/>
                <a:gd name="connsiteX1" fmla="*/ 2237349 w 5201156"/>
                <a:gd name="connsiteY1" fmla="*/ 0 h 2126332"/>
                <a:gd name="connsiteX2" fmla="*/ 5077786 w 5201156"/>
                <a:gd name="connsiteY2" fmla="*/ 0 h 2126332"/>
                <a:gd name="connsiteX3" fmla="*/ 5201156 w 5201156"/>
                <a:gd name="connsiteY3" fmla="*/ 123370 h 2126332"/>
                <a:gd name="connsiteX4" fmla="*/ 5201156 w 5201156"/>
                <a:gd name="connsiteY4" fmla="*/ 2002962 h 2126332"/>
                <a:gd name="connsiteX5" fmla="*/ 5077786 w 5201156"/>
                <a:gd name="connsiteY5" fmla="*/ 2126332 h 2126332"/>
                <a:gd name="connsiteX6" fmla="*/ 1789674 w 5201156"/>
                <a:gd name="connsiteY6" fmla="*/ 2123950 h 2126332"/>
                <a:gd name="connsiteX7" fmla="*/ 0 w 5201156"/>
                <a:gd name="connsiteY7" fmla="*/ 1052785 h 2126332"/>
                <a:gd name="connsiteX0" fmla="*/ 0 w 5201156"/>
                <a:gd name="connsiteY0" fmla="*/ 1062310 h 2135857"/>
                <a:gd name="connsiteX1" fmla="*/ 1780149 w 5201156"/>
                <a:gd name="connsiteY1" fmla="*/ 0 h 2135857"/>
                <a:gd name="connsiteX2" fmla="*/ 5077786 w 5201156"/>
                <a:gd name="connsiteY2" fmla="*/ 9525 h 2135857"/>
                <a:gd name="connsiteX3" fmla="*/ 5201156 w 5201156"/>
                <a:gd name="connsiteY3" fmla="*/ 132895 h 2135857"/>
                <a:gd name="connsiteX4" fmla="*/ 5201156 w 5201156"/>
                <a:gd name="connsiteY4" fmla="*/ 2012487 h 2135857"/>
                <a:gd name="connsiteX5" fmla="*/ 5077786 w 5201156"/>
                <a:gd name="connsiteY5" fmla="*/ 2135857 h 2135857"/>
                <a:gd name="connsiteX6" fmla="*/ 1789674 w 5201156"/>
                <a:gd name="connsiteY6" fmla="*/ 2133475 h 2135857"/>
                <a:gd name="connsiteX7" fmla="*/ 0 w 5201156"/>
                <a:gd name="connsiteY7" fmla="*/ 1062310 h 2135857"/>
                <a:gd name="connsiteX0" fmla="*/ 0 w 5201156"/>
                <a:gd name="connsiteY0" fmla="*/ 1052785 h 2126332"/>
                <a:gd name="connsiteX1" fmla="*/ 1777768 w 5201156"/>
                <a:gd name="connsiteY1" fmla="*/ 0 h 2126332"/>
                <a:gd name="connsiteX2" fmla="*/ 5077786 w 5201156"/>
                <a:gd name="connsiteY2" fmla="*/ 0 h 2126332"/>
                <a:gd name="connsiteX3" fmla="*/ 5201156 w 5201156"/>
                <a:gd name="connsiteY3" fmla="*/ 123370 h 2126332"/>
                <a:gd name="connsiteX4" fmla="*/ 5201156 w 5201156"/>
                <a:gd name="connsiteY4" fmla="*/ 2002962 h 2126332"/>
                <a:gd name="connsiteX5" fmla="*/ 5077786 w 5201156"/>
                <a:gd name="connsiteY5" fmla="*/ 2126332 h 2126332"/>
                <a:gd name="connsiteX6" fmla="*/ 1789674 w 5201156"/>
                <a:gd name="connsiteY6" fmla="*/ 2123950 h 2126332"/>
                <a:gd name="connsiteX7" fmla="*/ 0 w 5201156"/>
                <a:gd name="connsiteY7" fmla="*/ 1052785 h 2126332"/>
                <a:gd name="connsiteX0" fmla="*/ 0 w 5201156"/>
                <a:gd name="connsiteY0" fmla="*/ 1052785 h 2126332"/>
                <a:gd name="connsiteX1" fmla="*/ 1777768 w 5201156"/>
                <a:gd name="connsiteY1" fmla="*/ 0 h 2126332"/>
                <a:gd name="connsiteX2" fmla="*/ 5077786 w 5201156"/>
                <a:gd name="connsiteY2" fmla="*/ 0 h 2126332"/>
                <a:gd name="connsiteX3" fmla="*/ 5201156 w 5201156"/>
                <a:gd name="connsiteY3" fmla="*/ 123370 h 2126332"/>
                <a:gd name="connsiteX4" fmla="*/ 5201156 w 5201156"/>
                <a:gd name="connsiteY4" fmla="*/ 2002962 h 2126332"/>
                <a:gd name="connsiteX5" fmla="*/ 5077786 w 5201156"/>
                <a:gd name="connsiteY5" fmla="*/ 2126332 h 2126332"/>
                <a:gd name="connsiteX6" fmla="*/ 1789674 w 5201156"/>
                <a:gd name="connsiteY6" fmla="*/ 2123950 h 2126332"/>
                <a:gd name="connsiteX7" fmla="*/ 0 w 5201156"/>
                <a:gd name="connsiteY7" fmla="*/ 1052785 h 2126332"/>
                <a:gd name="connsiteX0" fmla="*/ 16 w 5201172"/>
                <a:gd name="connsiteY0" fmla="*/ 1052785 h 2126332"/>
                <a:gd name="connsiteX1" fmla="*/ 1777784 w 5201172"/>
                <a:gd name="connsiteY1" fmla="*/ 0 h 2126332"/>
                <a:gd name="connsiteX2" fmla="*/ 5077802 w 5201172"/>
                <a:gd name="connsiteY2" fmla="*/ 0 h 2126332"/>
                <a:gd name="connsiteX3" fmla="*/ 5201172 w 5201172"/>
                <a:gd name="connsiteY3" fmla="*/ 123370 h 2126332"/>
                <a:gd name="connsiteX4" fmla="*/ 5201172 w 5201172"/>
                <a:gd name="connsiteY4" fmla="*/ 2002962 h 2126332"/>
                <a:gd name="connsiteX5" fmla="*/ 5077802 w 5201172"/>
                <a:gd name="connsiteY5" fmla="*/ 2126332 h 2126332"/>
                <a:gd name="connsiteX6" fmla="*/ 1789690 w 5201172"/>
                <a:gd name="connsiteY6" fmla="*/ 2123950 h 2126332"/>
                <a:gd name="connsiteX7" fmla="*/ 16 w 5201172"/>
                <a:gd name="connsiteY7" fmla="*/ 1052785 h 2126332"/>
                <a:gd name="connsiteX0" fmla="*/ 16 w 5201172"/>
                <a:gd name="connsiteY0" fmla="*/ 1052785 h 2126332"/>
                <a:gd name="connsiteX1" fmla="*/ 1777784 w 5201172"/>
                <a:gd name="connsiteY1" fmla="*/ 0 h 2126332"/>
                <a:gd name="connsiteX2" fmla="*/ 5077802 w 5201172"/>
                <a:gd name="connsiteY2" fmla="*/ 0 h 2126332"/>
                <a:gd name="connsiteX3" fmla="*/ 5201172 w 5201172"/>
                <a:gd name="connsiteY3" fmla="*/ 123370 h 2126332"/>
                <a:gd name="connsiteX4" fmla="*/ 5201172 w 5201172"/>
                <a:gd name="connsiteY4" fmla="*/ 2002962 h 2126332"/>
                <a:gd name="connsiteX5" fmla="*/ 5077802 w 5201172"/>
                <a:gd name="connsiteY5" fmla="*/ 2126332 h 2126332"/>
                <a:gd name="connsiteX6" fmla="*/ 1789690 w 5201172"/>
                <a:gd name="connsiteY6" fmla="*/ 2123950 h 2126332"/>
                <a:gd name="connsiteX7" fmla="*/ 16 w 5201172"/>
                <a:gd name="connsiteY7" fmla="*/ 1052785 h 2126332"/>
                <a:gd name="connsiteX0" fmla="*/ 17 w 5201173"/>
                <a:gd name="connsiteY0" fmla="*/ 1052785 h 2126332"/>
                <a:gd name="connsiteX1" fmla="*/ 1758735 w 5201173"/>
                <a:gd name="connsiteY1" fmla="*/ 0 h 2126332"/>
                <a:gd name="connsiteX2" fmla="*/ 5077803 w 5201173"/>
                <a:gd name="connsiteY2" fmla="*/ 0 h 2126332"/>
                <a:gd name="connsiteX3" fmla="*/ 5201173 w 5201173"/>
                <a:gd name="connsiteY3" fmla="*/ 123370 h 2126332"/>
                <a:gd name="connsiteX4" fmla="*/ 5201173 w 5201173"/>
                <a:gd name="connsiteY4" fmla="*/ 2002962 h 2126332"/>
                <a:gd name="connsiteX5" fmla="*/ 5077803 w 5201173"/>
                <a:gd name="connsiteY5" fmla="*/ 2126332 h 2126332"/>
                <a:gd name="connsiteX6" fmla="*/ 1789691 w 5201173"/>
                <a:gd name="connsiteY6" fmla="*/ 2123950 h 2126332"/>
                <a:gd name="connsiteX7" fmla="*/ 17 w 5201173"/>
                <a:gd name="connsiteY7" fmla="*/ 1052785 h 2126332"/>
                <a:gd name="connsiteX0" fmla="*/ 17 w 5201173"/>
                <a:gd name="connsiteY0" fmla="*/ 1052785 h 2126332"/>
                <a:gd name="connsiteX1" fmla="*/ 1744447 w 5201173"/>
                <a:gd name="connsiteY1" fmla="*/ 0 h 2126332"/>
                <a:gd name="connsiteX2" fmla="*/ 5077803 w 5201173"/>
                <a:gd name="connsiteY2" fmla="*/ 0 h 2126332"/>
                <a:gd name="connsiteX3" fmla="*/ 5201173 w 5201173"/>
                <a:gd name="connsiteY3" fmla="*/ 123370 h 2126332"/>
                <a:gd name="connsiteX4" fmla="*/ 5201173 w 5201173"/>
                <a:gd name="connsiteY4" fmla="*/ 2002962 h 2126332"/>
                <a:gd name="connsiteX5" fmla="*/ 5077803 w 5201173"/>
                <a:gd name="connsiteY5" fmla="*/ 2126332 h 2126332"/>
                <a:gd name="connsiteX6" fmla="*/ 1789691 w 5201173"/>
                <a:gd name="connsiteY6" fmla="*/ 2123950 h 2126332"/>
                <a:gd name="connsiteX7" fmla="*/ 17 w 5201173"/>
                <a:gd name="connsiteY7" fmla="*/ 1052785 h 2126332"/>
                <a:gd name="connsiteX0" fmla="*/ 17 w 5201173"/>
                <a:gd name="connsiteY0" fmla="*/ 1052785 h 2126332"/>
                <a:gd name="connsiteX1" fmla="*/ 1744447 w 5201173"/>
                <a:gd name="connsiteY1" fmla="*/ 0 h 2126332"/>
                <a:gd name="connsiteX2" fmla="*/ 5077803 w 5201173"/>
                <a:gd name="connsiteY2" fmla="*/ 0 h 2126332"/>
                <a:gd name="connsiteX3" fmla="*/ 5201173 w 5201173"/>
                <a:gd name="connsiteY3" fmla="*/ 123370 h 2126332"/>
                <a:gd name="connsiteX4" fmla="*/ 5201173 w 5201173"/>
                <a:gd name="connsiteY4" fmla="*/ 2002962 h 2126332"/>
                <a:gd name="connsiteX5" fmla="*/ 5077803 w 5201173"/>
                <a:gd name="connsiteY5" fmla="*/ 2126332 h 2126332"/>
                <a:gd name="connsiteX6" fmla="*/ 1744447 w 5201173"/>
                <a:gd name="connsiteY6" fmla="*/ 2126331 h 2126332"/>
                <a:gd name="connsiteX7" fmla="*/ 17 w 5201173"/>
                <a:gd name="connsiteY7" fmla="*/ 1052785 h 2126332"/>
                <a:gd name="connsiteX0" fmla="*/ 17 w 5201173"/>
                <a:gd name="connsiteY0" fmla="*/ 1052785 h 2126332"/>
                <a:gd name="connsiteX1" fmla="*/ 1744447 w 5201173"/>
                <a:gd name="connsiteY1" fmla="*/ 0 h 2126332"/>
                <a:gd name="connsiteX2" fmla="*/ 5077803 w 5201173"/>
                <a:gd name="connsiteY2" fmla="*/ 0 h 2126332"/>
                <a:gd name="connsiteX3" fmla="*/ 5201173 w 5201173"/>
                <a:gd name="connsiteY3" fmla="*/ 123370 h 2126332"/>
                <a:gd name="connsiteX4" fmla="*/ 5201173 w 5201173"/>
                <a:gd name="connsiteY4" fmla="*/ 2002962 h 2126332"/>
                <a:gd name="connsiteX5" fmla="*/ 5077803 w 5201173"/>
                <a:gd name="connsiteY5" fmla="*/ 2126332 h 2126332"/>
                <a:gd name="connsiteX6" fmla="*/ 1744447 w 5201173"/>
                <a:gd name="connsiteY6" fmla="*/ 2116806 h 2126332"/>
                <a:gd name="connsiteX7" fmla="*/ 17 w 5201173"/>
                <a:gd name="connsiteY7" fmla="*/ 1052785 h 2126332"/>
                <a:gd name="connsiteX0" fmla="*/ 17 w 5201173"/>
                <a:gd name="connsiteY0" fmla="*/ 1052785 h 2126332"/>
                <a:gd name="connsiteX1" fmla="*/ 1744447 w 5201173"/>
                <a:gd name="connsiteY1" fmla="*/ 0 h 2126332"/>
                <a:gd name="connsiteX2" fmla="*/ 5077803 w 5201173"/>
                <a:gd name="connsiteY2" fmla="*/ 0 h 2126332"/>
                <a:gd name="connsiteX3" fmla="*/ 5201173 w 5201173"/>
                <a:gd name="connsiteY3" fmla="*/ 123370 h 2126332"/>
                <a:gd name="connsiteX4" fmla="*/ 5201173 w 5201173"/>
                <a:gd name="connsiteY4" fmla="*/ 2002962 h 2126332"/>
                <a:gd name="connsiteX5" fmla="*/ 5077803 w 5201173"/>
                <a:gd name="connsiteY5" fmla="*/ 2126332 h 2126332"/>
                <a:gd name="connsiteX6" fmla="*/ 1744447 w 5201173"/>
                <a:gd name="connsiteY6" fmla="*/ 2123950 h 2126332"/>
                <a:gd name="connsiteX7" fmla="*/ 17 w 5201173"/>
                <a:gd name="connsiteY7" fmla="*/ 1052785 h 2126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01173" h="2126332">
                  <a:moveTo>
                    <a:pt x="17" y="1052785"/>
                  </a:moveTo>
                  <a:cubicBezTo>
                    <a:pt x="-6334" y="1046455"/>
                    <a:pt x="1743494" y="-748"/>
                    <a:pt x="1744447" y="0"/>
                  </a:cubicBezTo>
                  <a:lnTo>
                    <a:pt x="5077803" y="0"/>
                  </a:lnTo>
                  <a:cubicBezTo>
                    <a:pt x="5145938" y="0"/>
                    <a:pt x="5201173" y="55235"/>
                    <a:pt x="5201173" y="123370"/>
                  </a:cubicBezTo>
                  <a:lnTo>
                    <a:pt x="5201173" y="2002962"/>
                  </a:lnTo>
                  <a:cubicBezTo>
                    <a:pt x="5201173" y="2071097"/>
                    <a:pt x="5145938" y="2126332"/>
                    <a:pt x="5077803" y="2126332"/>
                  </a:cubicBezTo>
                  <a:lnTo>
                    <a:pt x="1744447" y="2123950"/>
                  </a:lnTo>
                  <a:cubicBezTo>
                    <a:pt x="1738730" y="2121238"/>
                    <a:pt x="3911" y="1048475"/>
                    <a:pt x="17" y="1052785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0D5993"/>
                </a:gs>
                <a:gs pos="54000">
                  <a:srgbClr val="106EB5"/>
                </a:gs>
                <a:gs pos="78000">
                  <a:srgbClr val="0F6BB1"/>
                </a:gs>
                <a:gs pos="68000">
                  <a:srgbClr val="106FB7"/>
                </a:gs>
                <a:gs pos="2000">
                  <a:srgbClr val="115F9F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25400" dir="2700000" algn="tl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600">
                  <a:solidFill>
                    <a:prstClr val="white"/>
                  </a:solidFill>
                  <a:effectLst>
                    <a:glow rad="12700">
                      <a:prstClr val="white">
                        <a:alpha val="12000"/>
                      </a:prstClr>
                    </a:glow>
                  </a:effectLst>
                  <a:latin typeface="Lao UI" pitchFamily="34" charset="0"/>
                  <a:cs typeface="Lao UI" pitchFamily="34" charset="0"/>
                </a:rPr>
                <a:t>Virtualization Management</a:t>
              </a:r>
            </a:p>
            <a:p>
              <a:endParaRPr lang="en-US" sz="1400" b="1">
                <a:solidFill>
                  <a:prstClr val="white"/>
                </a:solidFill>
                <a:effectLst>
                  <a:glow rad="12700">
                    <a:prstClr val="white">
                      <a:alpha val="15000"/>
                    </a:prstClr>
                  </a:glow>
                </a:effectLst>
                <a:latin typeface="Lao UI" pitchFamily="34" charset="0"/>
                <a:cs typeface="Lao UI" pitchFamily="34" charset="0"/>
              </a:endParaRPr>
            </a:p>
            <a:p>
              <a:r>
                <a:rPr lang="en-US" sz="1400" b="1">
                  <a:solidFill>
                    <a:prstClr val="white"/>
                  </a:solidFill>
                  <a:effectLst>
                    <a:glow rad="12700">
                      <a:prstClr val="white">
                        <a:alpha val="15000"/>
                      </a:prstClr>
                    </a:glow>
                  </a:effectLst>
                  <a:latin typeface="Lao UI" pitchFamily="34" charset="0"/>
                  <a:cs typeface="Lao UI" pitchFamily="34" charset="0"/>
                </a:rPr>
                <a:t>Veeam ONE</a:t>
              </a:r>
            </a:p>
          </p:txBody>
        </p:sp>
        <p:cxnSp>
          <p:nvCxnSpPr>
            <p:cNvPr id="7" name="Straight Arrow Connector 37"/>
            <p:cNvCxnSpPr/>
            <p:nvPr/>
          </p:nvCxnSpPr>
          <p:spPr>
            <a:xfrm flipH="1">
              <a:off x="1409554" y="3140968"/>
              <a:ext cx="2589497" cy="0"/>
            </a:xfrm>
            <a:prstGeom prst="straightConnector1">
              <a:avLst/>
            </a:prstGeom>
            <a:ln w="22225">
              <a:solidFill>
                <a:schemeClr val="bg1"/>
              </a:solidFill>
              <a:headEnd type="diamond" w="lg" len="lg"/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46"/>
            <p:cNvSpPr/>
            <p:nvPr/>
          </p:nvSpPr>
          <p:spPr>
            <a:xfrm>
              <a:off x="1417193" y="3337247"/>
              <a:ext cx="314959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>
                  <a:solidFill>
                    <a:prstClr val="white"/>
                  </a:solidFill>
                  <a:effectLst>
                    <a:glow rad="12700">
                      <a:prstClr val="white">
                        <a:alpha val="12000"/>
                      </a:prstClr>
                    </a:glow>
                  </a:effectLst>
                  <a:latin typeface="Lao UI" pitchFamily="34" charset="0"/>
                  <a:cs typeface="Lao UI" pitchFamily="34" charset="0"/>
                </a:rPr>
                <a:t>Veeam Management Pack (MP)</a:t>
              </a:r>
            </a:p>
          </p:txBody>
        </p:sp>
      </p:grpSp>
      <p:sp>
        <p:nvSpPr>
          <p:cNvPr id="9" name="Rounded Rectangle 7"/>
          <p:cNvSpPr/>
          <p:nvPr/>
        </p:nvSpPr>
        <p:spPr>
          <a:xfrm>
            <a:off x="3612167" y="2292836"/>
            <a:ext cx="4108688" cy="1679704"/>
          </a:xfrm>
          <a:custGeom>
            <a:avLst/>
            <a:gdLst>
              <a:gd name="connsiteX0" fmla="*/ 0 w 3087177"/>
              <a:gd name="connsiteY0" fmla="*/ 123370 h 2126332"/>
              <a:gd name="connsiteX1" fmla="*/ 123370 w 3087177"/>
              <a:gd name="connsiteY1" fmla="*/ 0 h 2126332"/>
              <a:gd name="connsiteX2" fmla="*/ 2963807 w 3087177"/>
              <a:gd name="connsiteY2" fmla="*/ 0 h 2126332"/>
              <a:gd name="connsiteX3" fmla="*/ 3087177 w 3087177"/>
              <a:gd name="connsiteY3" fmla="*/ 123370 h 2126332"/>
              <a:gd name="connsiteX4" fmla="*/ 3087177 w 3087177"/>
              <a:gd name="connsiteY4" fmla="*/ 2002962 h 2126332"/>
              <a:gd name="connsiteX5" fmla="*/ 2963807 w 3087177"/>
              <a:gd name="connsiteY5" fmla="*/ 2126332 h 2126332"/>
              <a:gd name="connsiteX6" fmla="*/ 123370 w 3087177"/>
              <a:gd name="connsiteY6" fmla="*/ 2126332 h 2126332"/>
              <a:gd name="connsiteX7" fmla="*/ 0 w 3087177"/>
              <a:gd name="connsiteY7" fmla="*/ 2002962 h 2126332"/>
              <a:gd name="connsiteX8" fmla="*/ 0 w 3087177"/>
              <a:gd name="connsiteY8" fmla="*/ 123370 h 2126332"/>
              <a:gd name="connsiteX0" fmla="*/ 2113979 w 5201156"/>
              <a:gd name="connsiteY0" fmla="*/ 123370 h 2126332"/>
              <a:gd name="connsiteX1" fmla="*/ 2237349 w 5201156"/>
              <a:gd name="connsiteY1" fmla="*/ 0 h 2126332"/>
              <a:gd name="connsiteX2" fmla="*/ 5077786 w 5201156"/>
              <a:gd name="connsiteY2" fmla="*/ 0 h 2126332"/>
              <a:gd name="connsiteX3" fmla="*/ 5201156 w 5201156"/>
              <a:gd name="connsiteY3" fmla="*/ 123370 h 2126332"/>
              <a:gd name="connsiteX4" fmla="*/ 5201156 w 5201156"/>
              <a:gd name="connsiteY4" fmla="*/ 2002962 h 2126332"/>
              <a:gd name="connsiteX5" fmla="*/ 5077786 w 5201156"/>
              <a:gd name="connsiteY5" fmla="*/ 2126332 h 2126332"/>
              <a:gd name="connsiteX6" fmla="*/ 2237349 w 5201156"/>
              <a:gd name="connsiteY6" fmla="*/ 2126332 h 2126332"/>
              <a:gd name="connsiteX7" fmla="*/ 2113979 w 5201156"/>
              <a:gd name="connsiteY7" fmla="*/ 2002962 h 2126332"/>
              <a:gd name="connsiteX8" fmla="*/ 0 w 5201156"/>
              <a:gd name="connsiteY8" fmla="*/ 1052785 h 2126332"/>
              <a:gd name="connsiteX9" fmla="*/ 2113979 w 5201156"/>
              <a:gd name="connsiteY9" fmla="*/ 123370 h 2126332"/>
              <a:gd name="connsiteX0" fmla="*/ 2113979 w 5201156"/>
              <a:gd name="connsiteY0" fmla="*/ 123370 h 2126332"/>
              <a:gd name="connsiteX1" fmla="*/ 2237349 w 5201156"/>
              <a:gd name="connsiteY1" fmla="*/ 0 h 2126332"/>
              <a:gd name="connsiteX2" fmla="*/ 5077786 w 5201156"/>
              <a:gd name="connsiteY2" fmla="*/ 0 h 2126332"/>
              <a:gd name="connsiteX3" fmla="*/ 5201156 w 5201156"/>
              <a:gd name="connsiteY3" fmla="*/ 123370 h 2126332"/>
              <a:gd name="connsiteX4" fmla="*/ 5201156 w 5201156"/>
              <a:gd name="connsiteY4" fmla="*/ 2002962 h 2126332"/>
              <a:gd name="connsiteX5" fmla="*/ 5077786 w 5201156"/>
              <a:gd name="connsiteY5" fmla="*/ 2126332 h 2126332"/>
              <a:gd name="connsiteX6" fmla="*/ 2237349 w 5201156"/>
              <a:gd name="connsiteY6" fmla="*/ 2126332 h 2126332"/>
              <a:gd name="connsiteX7" fmla="*/ 2113979 w 5201156"/>
              <a:gd name="connsiteY7" fmla="*/ 2002962 h 2126332"/>
              <a:gd name="connsiteX8" fmla="*/ 0 w 5201156"/>
              <a:gd name="connsiteY8" fmla="*/ 1052785 h 2126332"/>
              <a:gd name="connsiteX9" fmla="*/ 2113979 w 5201156"/>
              <a:gd name="connsiteY9" fmla="*/ 123370 h 2126332"/>
              <a:gd name="connsiteX0" fmla="*/ 2113985 w 5201162"/>
              <a:gd name="connsiteY0" fmla="*/ 123370 h 2126332"/>
              <a:gd name="connsiteX1" fmla="*/ 2237355 w 5201162"/>
              <a:gd name="connsiteY1" fmla="*/ 0 h 2126332"/>
              <a:gd name="connsiteX2" fmla="*/ 5077792 w 5201162"/>
              <a:gd name="connsiteY2" fmla="*/ 0 h 2126332"/>
              <a:gd name="connsiteX3" fmla="*/ 5201162 w 5201162"/>
              <a:gd name="connsiteY3" fmla="*/ 123370 h 2126332"/>
              <a:gd name="connsiteX4" fmla="*/ 5201162 w 5201162"/>
              <a:gd name="connsiteY4" fmla="*/ 2002962 h 2126332"/>
              <a:gd name="connsiteX5" fmla="*/ 5077792 w 5201162"/>
              <a:gd name="connsiteY5" fmla="*/ 2126332 h 2126332"/>
              <a:gd name="connsiteX6" fmla="*/ 2237355 w 5201162"/>
              <a:gd name="connsiteY6" fmla="*/ 2126332 h 2126332"/>
              <a:gd name="connsiteX7" fmla="*/ 2113985 w 5201162"/>
              <a:gd name="connsiteY7" fmla="*/ 2002962 h 2126332"/>
              <a:gd name="connsiteX8" fmla="*/ 6 w 5201162"/>
              <a:gd name="connsiteY8" fmla="*/ 1052785 h 2126332"/>
              <a:gd name="connsiteX9" fmla="*/ 2113985 w 5201162"/>
              <a:gd name="connsiteY9" fmla="*/ 123370 h 2126332"/>
              <a:gd name="connsiteX0" fmla="*/ 2113985 w 5201162"/>
              <a:gd name="connsiteY0" fmla="*/ 123370 h 2126332"/>
              <a:gd name="connsiteX1" fmla="*/ 2237355 w 5201162"/>
              <a:gd name="connsiteY1" fmla="*/ 0 h 2126332"/>
              <a:gd name="connsiteX2" fmla="*/ 5077792 w 5201162"/>
              <a:gd name="connsiteY2" fmla="*/ 0 h 2126332"/>
              <a:gd name="connsiteX3" fmla="*/ 5201162 w 5201162"/>
              <a:gd name="connsiteY3" fmla="*/ 123370 h 2126332"/>
              <a:gd name="connsiteX4" fmla="*/ 5201162 w 5201162"/>
              <a:gd name="connsiteY4" fmla="*/ 2002962 h 2126332"/>
              <a:gd name="connsiteX5" fmla="*/ 5077792 w 5201162"/>
              <a:gd name="connsiteY5" fmla="*/ 2126332 h 2126332"/>
              <a:gd name="connsiteX6" fmla="*/ 2237355 w 5201162"/>
              <a:gd name="connsiteY6" fmla="*/ 2126332 h 2126332"/>
              <a:gd name="connsiteX7" fmla="*/ 2113985 w 5201162"/>
              <a:gd name="connsiteY7" fmla="*/ 2002962 h 2126332"/>
              <a:gd name="connsiteX8" fmla="*/ 6 w 5201162"/>
              <a:gd name="connsiteY8" fmla="*/ 1052785 h 2126332"/>
              <a:gd name="connsiteX9" fmla="*/ 2113985 w 5201162"/>
              <a:gd name="connsiteY9" fmla="*/ 123370 h 2126332"/>
              <a:gd name="connsiteX0" fmla="*/ 2113985 w 5201162"/>
              <a:gd name="connsiteY0" fmla="*/ 123370 h 2126332"/>
              <a:gd name="connsiteX1" fmla="*/ 2237355 w 5201162"/>
              <a:gd name="connsiteY1" fmla="*/ 0 h 2126332"/>
              <a:gd name="connsiteX2" fmla="*/ 5077792 w 5201162"/>
              <a:gd name="connsiteY2" fmla="*/ 0 h 2126332"/>
              <a:gd name="connsiteX3" fmla="*/ 5201162 w 5201162"/>
              <a:gd name="connsiteY3" fmla="*/ 123370 h 2126332"/>
              <a:gd name="connsiteX4" fmla="*/ 5201162 w 5201162"/>
              <a:gd name="connsiteY4" fmla="*/ 2002962 h 2126332"/>
              <a:gd name="connsiteX5" fmla="*/ 5077792 w 5201162"/>
              <a:gd name="connsiteY5" fmla="*/ 2126332 h 2126332"/>
              <a:gd name="connsiteX6" fmla="*/ 2237355 w 5201162"/>
              <a:gd name="connsiteY6" fmla="*/ 2126332 h 2126332"/>
              <a:gd name="connsiteX7" fmla="*/ 2113985 w 5201162"/>
              <a:gd name="connsiteY7" fmla="*/ 2002962 h 2126332"/>
              <a:gd name="connsiteX8" fmla="*/ 6 w 5201162"/>
              <a:gd name="connsiteY8" fmla="*/ 1052785 h 2126332"/>
              <a:gd name="connsiteX9" fmla="*/ 2113985 w 5201162"/>
              <a:gd name="connsiteY9" fmla="*/ 123370 h 2126332"/>
              <a:gd name="connsiteX0" fmla="*/ 2113979 w 5201156"/>
              <a:gd name="connsiteY0" fmla="*/ 123370 h 2126332"/>
              <a:gd name="connsiteX1" fmla="*/ 2237349 w 5201156"/>
              <a:gd name="connsiteY1" fmla="*/ 0 h 2126332"/>
              <a:gd name="connsiteX2" fmla="*/ 5077786 w 5201156"/>
              <a:gd name="connsiteY2" fmla="*/ 0 h 2126332"/>
              <a:gd name="connsiteX3" fmla="*/ 5201156 w 5201156"/>
              <a:gd name="connsiteY3" fmla="*/ 123370 h 2126332"/>
              <a:gd name="connsiteX4" fmla="*/ 5201156 w 5201156"/>
              <a:gd name="connsiteY4" fmla="*/ 2002962 h 2126332"/>
              <a:gd name="connsiteX5" fmla="*/ 5077786 w 5201156"/>
              <a:gd name="connsiteY5" fmla="*/ 2126332 h 2126332"/>
              <a:gd name="connsiteX6" fmla="*/ 2237349 w 5201156"/>
              <a:gd name="connsiteY6" fmla="*/ 2126332 h 2126332"/>
              <a:gd name="connsiteX7" fmla="*/ 0 w 5201156"/>
              <a:gd name="connsiteY7" fmla="*/ 1052785 h 2126332"/>
              <a:gd name="connsiteX8" fmla="*/ 2113979 w 5201156"/>
              <a:gd name="connsiteY8" fmla="*/ 123370 h 2126332"/>
              <a:gd name="connsiteX0" fmla="*/ 2113979 w 5201156"/>
              <a:gd name="connsiteY0" fmla="*/ 123370 h 2126332"/>
              <a:gd name="connsiteX1" fmla="*/ 2237349 w 5201156"/>
              <a:gd name="connsiteY1" fmla="*/ 0 h 2126332"/>
              <a:gd name="connsiteX2" fmla="*/ 5077786 w 5201156"/>
              <a:gd name="connsiteY2" fmla="*/ 0 h 2126332"/>
              <a:gd name="connsiteX3" fmla="*/ 5201156 w 5201156"/>
              <a:gd name="connsiteY3" fmla="*/ 123370 h 2126332"/>
              <a:gd name="connsiteX4" fmla="*/ 5201156 w 5201156"/>
              <a:gd name="connsiteY4" fmla="*/ 2002962 h 2126332"/>
              <a:gd name="connsiteX5" fmla="*/ 5077786 w 5201156"/>
              <a:gd name="connsiteY5" fmla="*/ 2126332 h 2126332"/>
              <a:gd name="connsiteX6" fmla="*/ 1789674 w 5201156"/>
              <a:gd name="connsiteY6" fmla="*/ 2123950 h 2126332"/>
              <a:gd name="connsiteX7" fmla="*/ 0 w 5201156"/>
              <a:gd name="connsiteY7" fmla="*/ 1052785 h 2126332"/>
              <a:gd name="connsiteX8" fmla="*/ 2113979 w 5201156"/>
              <a:gd name="connsiteY8" fmla="*/ 123370 h 2126332"/>
              <a:gd name="connsiteX0" fmla="*/ 2113979 w 5201156"/>
              <a:gd name="connsiteY0" fmla="*/ 123370 h 2126332"/>
              <a:gd name="connsiteX1" fmla="*/ 2237349 w 5201156"/>
              <a:gd name="connsiteY1" fmla="*/ 0 h 2126332"/>
              <a:gd name="connsiteX2" fmla="*/ 5077786 w 5201156"/>
              <a:gd name="connsiteY2" fmla="*/ 0 h 2126332"/>
              <a:gd name="connsiteX3" fmla="*/ 5201156 w 5201156"/>
              <a:gd name="connsiteY3" fmla="*/ 123370 h 2126332"/>
              <a:gd name="connsiteX4" fmla="*/ 5201156 w 5201156"/>
              <a:gd name="connsiteY4" fmla="*/ 2002962 h 2126332"/>
              <a:gd name="connsiteX5" fmla="*/ 5077786 w 5201156"/>
              <a:gd name="connsiteY5" fmla="*/ 2126332 h 2126332"/>
              <a:gd name="connsiteX6" fmla="*/ 1789674 w 5201156"/>
              <a:gd name="connsiteY6" fmla="*/ 2123950 h 2126332"/>
              <a:gd name="connsiteX7" fmla="*/ 0 w 5201156"/>
              <a:gd name="connsiteY7" fmla="*/ 1052785 h 2126332"/>
              <a:gd name="connsiteX8" fmla="*/ 2113979 w 5201156"/>
              <a:gd name="connsiteY8" fmla="*/ 123370 h 2126332"/>
              <a:gd name="connsiteX0" fmla="*/ 2113979 w 5201156"/>
              <a:gd name="connsiteY0" fmla="*/ 123370 h 2126332"/>
              <a:gd name="connsiteX1" fmla="*/ 2237349 w 5201156"/>
              <a:gd name="connsiteY1" fmla="*/ 0 h 2126332"/>
              <a:gd name="connsiteX2" fmla="*/ 5077786 w 5201156"/>
              <a:gd name="connsiteY2" fmla="*/ 0 h 2126332"/>
              <a:gd name="connsiteX3" fmla="*/ 5201156 w 5201156"/>
              <a:gd name="connsiteY3" fmla="*/ 123370 h 2126332"/>
              <a:gd name="connsiteX4" fmla="*/ 5201156 w 5201156"/>
              <a:gd name="connsiteY4" fmla="*/ 2002962 h 2126332"/>
              <a:gd name="connsiteX5" fmla="*/ 5077786 w 5201156"/>
              <a:gd name="connsiteY5" fmla="*/ 2126332 h 2126332"/>
              <a:gd name="connsiteX6" fmla="*/ 1789674 w 5201156"/>
              <a:gd name="connsiteY6" fmla="*/ 2123950 h 2126332"/>
              <a:gd name="connsiteX7" fmla="*/ 0 w 5201156"/>
              <a:gd name="connsiteY7" fmla="*/ 1052785 h 2126332"/>
              <a:gd name="connsiteX8" fmla="*/ 2113979 w 5201156"/>
              <a:gd name="connsiteY8" fmla="*/ 123370 h 2126332"/>
              <a:gd name="connsiteX0" fmla="*/ 2113979 w 5201156"/>
              <a:gd name="connsiteY0" fmla="*/ 123370 h 2126332"/>
              <a:gd name="connsiteX1" fmla="*/ 2237349 w 5201156"/>
              <a:gd name="connsiteY1" fmla="*/ 0 h 2126332"/>
              <a:gd name="connsiteX2" fmla="*/ 5077786 w 5201156"/>
              <a:gd name="connsiteY2" fmla="*/ 0 h 2126332"/>
              <a:gd name="connsiteX3" fmla="*/ 5201156 w 5201156"/>
              <a:gd name="connsiteY3" fmla="*/ 123370 h 2126332"/>
              <a:gd name="connsiteX4" fmla="*/ 5201156 w 5201156"/>
              <a:gd name="connsiteY4" fmla="*/ 2002962 h 2126332"/>
              <a:gd name="connsiteX5" fmla="*/ 5077786 w 5201156"/>
              <a:gd name="connsiteY5" fmla="*/ 2126332 h 2126332"/>
              <a:gd name="connsiteX6" fmla="*/ 1789674 w 5201156"/>
              <a:gd name="connsiteY6" fmla="*/ 2123950 h 2126332"/>
              <a:gd name="connsiteX7" fmla="*/ 0 w 5201156"/>
              <a:gd name="connsiteY7" fmla="*/ 1052785 h 2126332"/>
              <a:gd name="connsiteX8" fmla="*/ 2113979 w 5201156"/>
              <a:gd name="connsiteY8" fmla="*/ 123370 h 2126332"/>
              <a:gd name="connsiteX0" fmla="*/ 2113979 w 5201156"/>
              <a:gd name="connsiteY0" fmla="*/ 123370 h 2126332"/>
              <a:gd name="connsiteX1" fmla="*/ 2237349 w 5201156"/>
              <a:gd name="connsiteY1" fmla="*/ 0 h 2126332"/>
              <a:gd name="connsiteX2" fmla="*/ 5077786 w 5201156"/>
              <a:gd name="connsiteY2" fmla="*/ 0 h 2126332"/>
              <a:gd name="connsiteX3" fmla="*/ 5201156 w 5201156"/>
              <a:gd name="connsiteY3" fmla="*/ 123370 h 2126332"/>
              <a:gd name="connsiteX4" fmla="*/ 5201156 w 5201156"/>
              <a:gd name="connsiteY4" fmla="*/ 2002962 h 2126332"/>
              <a:gd name="connsiteX5" fmla="*/ 5077786 w 5201156"/>
              <a:gd name="connsiteY5" fmla="*/ 2126332 h 2126332"/>
              <a:gd name="connsiteX6" fmla="*/ 1789674 w 5201156"/>
              <a:gd name="connsiteY6" fmla="*/ 2123950 h 2126332"/>
              <a:gd name="connsiteX7" fmla="*/ 0 w 5201156"/>
              <a:gd name="connsiteY7" fmla="*/ 1052785 h 2126332"/>
              <a:gd name="connsiteX8" fmla="*/ 2113979 w 5201156"/>
              <a:gd name="connsiteY8" fmla="*/ 123370 h 2126332"/>
              <a:gd name="connsiteX0" fmla="*/ 0 w 5201156"/>
              <a:gd name="connsiteY0" fmla="*/ 1052785 h 2126332"/>
              <a:gd name="connsiteX1" fmla="*/ 2237349 w 5201156"/>
              <a:gd name="connsiteY1" fmla="*/ 0 h 2126332"/>
              <a:gd name="connsiteX2" fmla="*/ 5077786 w 5201156"/>
              <a:gd name="connsiteY2" fmla="*/ 0 h 2126332"/>
              <a:gd name="connsiteX3" fmla="*/ 5201156 w 5201156"/>
              <a:gd name="connsiteY3" fmla="*/ 123370 h 2126332"/>
              <a:gd name="connsiteX4" fmla="*/ 5201156 w 5201156"/>
              <a:gd name="connsiteY4" fmla="*/ 2002962 h 2126332"/>
              <a:gd name="connsiteX5" fmla="*/ 5077786 w 5201156"/>
              <a:gd name="connsiteY5" fmla="*/ 2126332 h 2126332"/>
              <a:gd name="connsiteX6" fmla="*/ 1789674 w 5201156"/>
              <a:gd name="connsiteY6" fmla="*/ 2123950 h 2126332"/>
              <a:gd name="connsiteX7" fmla="*/ 0 w 5201156"/>
              <a:gd name="connsiteY7" fmla="*/ 1052785 h 2126332"/>
              <a:gd name="connsiteX0" fmla="*/ 0 w 5201156"/>
              <a:gd name="connsiteY0" fmla="*/ 1062310 h 2135857"/>
              <a:gd name="connsiteX1" fmla="*/ 1780149 w 5201156"/>
              <a:gd name="connsiteY1" fmla="*/ 0 h 2135857"/>
              <a:gd name="connsiteX2" fmla="*/ 5077786 w 5201156"/>
              <a:gd name="connsiteY2" fmla="*/ 9525 h 2135857"/>
              <a:gd name="connsiteX3" fmla="*/ 5201156 w 5201156"/>
              <a:gd name="connsiteY3" fmla="*/ 132895 h 2135857"/>
              <a:gd name="connsiteX4" fmla="*/ 5201156 w 5201156"/>
              <a:gd name="connsiteY4" fmla="*/ 2012487 h 2135857"/>
              <a:gd name="connsiteX5" fmla="*/ 5077786 w 5201156"/>
              <a:gd name="connsiteY5" fmla="*/ 2135857 h 2135857"/>
              <a:gd name="connsiteX6" fmla="*/ 1789674 w 5201156"/>
              <a:gd name="connsiteY6" fmla="*/ 2133475 h 2135857"/>
              <a:gd name="connsiteX7" fmla="*/ 0 w 5201156"/>
              <a:gd name="connsiteY7" fmla="*/ 1062310 h 2135857"/>
              <a:gd name="connsiteX0" fmla="*/ 0 w 5201156"/>
              <a:gd name="connsiteY0" fmla="*/ 1052785 h 2126332"/>
              <a:gd name="connsiteX1" fmla="*/ 1777768 w 5201156"/>
              <a:gd name="connsiteY1" fmla="*/ 0 h 2126332"/>
              <a:gd name="connsiteX2" fmla="*/ 5077786 w 5201156"/>
              <a:gd name="connsiteY2" fmla="*/ 0 h 2126332"/>
              <a:gd name="connsiteX3" fmla="*/ 5201156 w 5201156"/>
              <a:gd name="connsiteY3" fmla="*/ 123370 h 2126332"/>
              <a:gd name="connsiteX4" fmla="*/ 5201156 w 5201156"/>
              <a:gd name="connsiteY4" fmla="*/ 2002962 h 2126332"/>
              <a:gd name="connsiteX5" fmla="*/ 5077786 w 5201156"/>
              <a:gd name="connsiteY5" fmla="*/ 2126332 h 2126332"/>
              <a:gd name="connsiteX6" fmla="*/ 1789674 w 5201156"/>
              <a:gd name="connsiteY6" fmla="*/ 2123950 h 2126332"/>
              <a:gd name="connsiteX7" fmla="*/ 0 w 5201156"/>
              <a:gd name="connsiteY7" fmla="*/ 1052785 h 2126332"/>
              <a:gd name="connsiteX0" fmla="*/ 0 w 5201156"/>
              <a:gd name="connsiteY0" fmla="*/ 1052785 h 2126332"/>
              <a:gd name="connsiteX1" fmla="*/ 1777768 w 5201156"/>
              <a:gd name="connsiteY1" fmla="*/ 0 h 2126332"/>
              <a:gd name="connsiteX2" fmla="*/ 5077786 w 5201156"/>
              <a:gd name="connsiteY2" fmla="*/ 0 h 2126332"/>
              <a:gd name="connsiteX3" fmla="*/ 5201156 w 5201156"/>
              <a:gd name="connsiteY3" fmla="*/ 123370 h 2126332"/>
              <a:gd name="connsiteX4" fmla="*/ 5201156 w 5201156"/>
              <a:gd name="connsiteY4" fmla="*/ 2002962 h 2126332"/>
              <a:gd name="connsiteX5" fmla="*/ 5077786 w 5201156"/>
              <a:gd name="connsiteY5" fmla="*/ 2126332 h 2126332"/>
              <a:gd name="connsiteX6" fmla="*/ 1789674 w 5201156"/>
              <a:gd name="connsiteY6" fmla="*/ 2123950 h 2126332"/>
              <a:gd name="connsiteX7" fmla="*/ 0 w 5201156"/>
              <a:gd name="connsiteY7" fmla="*/ 1052785 h 2126332"/>
              <a:gd name="connsiteX0" fmla="*/ 16 w 5201172"/>
              <a:gd name="connsiteY0" fmla="*/ 1052785 h 2126332"/>
              <a:gd name="connsiteX1" fmla="*/ 1777784 w 5201172"/>
              <a:gd name="connsiteY1" fmla="*/ 0 h 2126332"/>
              <a:gd name="connsiteX2" fmla="*/ 5077802 w 5201172"/>
              <a:gd name="connsiteY2" fmla="*/ 0 h 2126332"/>
              <a:gd name="connsiteX3" fmla="*/ 5201172 w 5201172"/>
              <a:gd name="connsiteY3" fmla="*/ 123370 h 2126332"/>
              <a:gd name="connsiteX4" fmla="*/ 5201172 w 5201172"/>
              <a:gd name="connsiteY4" fmla="*/ 2002962 h 2126332"/>
              <a:gd name="connsiteX5" fmla="*/ 5077802 w 5201172"/>
              <a:gd name="connsiteY5" fmla="*/ 2126332 h 2126332"/>
              <a:gd name="connsiteX6" fmla="*/ 1789690 w 5201172"/>
              <a:gd name="connsiteY6" fmla="*/ 2123950 h 2126332"/>
              <a:gd name="connsiteX7" fmla="*/ 16 w 5201172"/>
              <a:gd name="connsiteY7" fmla="*/ 1052785 h 2126332"/>
              <a:gd name="connsiteX0" fmla="*/ 16 w 5201172"/>
              <a:gd name="connsiteY0" fmla="*/ 1052785 h 2126332"/>
              <a:gd name="connsiteX1" fmla="*/ 1777784 w 5201172"/>
              <a:gd name="connsiteY1" fmla="*/ 0 h 2126332"/>
              <a:gd name="connsiteX2" fmla="*/ 5077802 w 5201172"/>
              <a:gd name="connsiteY2" fmla="*/ 0 h 2126332"/>
              <a:gd name="connsiteX3" fmla="*/ 5201172 w 5201172"/>
              <a:gd name="connsiteY3" fmla="*/ 123370 h 2126332"/>
              <a:gd name="connsiteX4" fmla="*/ 5201172 w 5201172"/>
              <a:gd name="connsiteY4" fmla="*/ 2002962 h 2126332"/>
              <a:gd name="connsiteX5" fmla="*/ 5077802 w 5201172"/>
              <a:gd name="connsiteY5" fmla="*/ 2126332 h 2126332"/>
              <a:gd name="connsiteX6" fmla="*/ 1789690 w 5201172"/>
              <a:gd name="connsiteY6" fmla="*/ 2123950 h 2126332"/>
              <a:gd name="connsiteX7" fmla="*/ 16 w 5201172"/>
              <a:gd name="connsiteY7" fmla="*/ 1052785 h 2126332"/>
              <a:gd name="connsiteX0" fmla="*/ 17 w 5201173"/>
              <a:gd name="connsiteY0" fmla="*/ 1052785 h 2126332"/>
              <a:gd name="connsiteX1" fmla="*/ 1758735 w 5201173"/>
              <a:gd name="connsiteY1" fmla="*/ 0 h 2126332"/>
              <a:gd name="connsiteX2" fmla="*/ 5077803 w 5201173"/>
              <a:gd name="connsiteY2" fmla="*/ 0 h 2126332"/>
              <a:gd name="connsiteX3" fmla="*/ 5201173 w 5201173"/>
              <a:gd name="connsiteY3" fmla="*/ 123370 h 2126332"/>
              <a:gd name="connsiteX4" fmla="*/ 5201173 w 5201173"/>
              <a:gd name="connsiteY4" fmla="*/ 2002962 h 2126332"/>
              <a:gd name="connsiteX5" fmla="*/ 5077803 w 5201173"/>
              <a:gd name="connsiteY5" fmla="*/ 2126332 h 2126332"/>
              <a:gd name="connsiteX6" fmla="*/ 1789691 w 5201173"/>
              <a:gd name="connsiteY6" fmla="*/ 2123950 h 2126332"/>
              <a:gd name="connsiteX7" fmla="*/ 17 w 5201173"/>
              <a:gd name="connsiteY7" fmla="*/ 1052785 h 2126332"/>
              <a:gd name="connsiteX0" fmla="*/ 17 w 5201173"/>
              <a:gd name="connsiteY0" fmla="*/ 1052785 h 2126332"/>
              <a:gd name="connsiteX1" fmla="*/ 1744447 w 5201173"/>
              <a:gd name="connsiteY1" fmla="*/ 0 h 2126332"/>
              <a:gd name="connsiteX2" fmla="*/ 5077803 w 5201173"/>
              <a:gd name="connsiteY2" fmla="*/ 0 h 2126332"/>
              <a:gd name="connsiteX3" fmla="*/ 5201173 w 5201173"/>
              <a:gd name="connsiteY3" fmla="*/ 123370 h 2126332"/>
              <a:gd name="connsiteX4" fmla="*/ 5201173 w 5201173"/>
              <a:gd name="connsiteY4" fmla="*/ 2002962 h 2126332"/>
              <a:gd name="connsiteX5" fmla="*/ 5077803 w 5201173"/>
              <a:gd name="connsiteY5" fmla="*/ 2126332 h 2126332"/>
              <a:gd name="connsiteX6" fmla="*/ 1789691 w 5201173"/>
              <a:gd name="connsiteY6" fmla="*/ 2123950 h 2126332"/>
              <a:gd name="connsiteX7" fmla="*/ 17 w 5201173"/>
              <a:gd name="connsiteY7" fmla="*/ 1052785 h 2126332"/>
              <a:gd name="connsiteX0" fmla="*/ 17 w 5201173"/>
              <a:gd name="connsiteY0" fmla="*/ 1052785 h 2126332"/>
              <a:gd name="connsiteX1" fmla="*/ 1744447 w 5201173"/>
              <a:gd name="connsiteY1" fmla="*/ 0 h 2126332"/>
              <a:gd name="connsiteX2" fmla="*/ 5077803 w 5201173"/>
              <a:gd name="connsiteY2" fmla="*/ 0 h 2126332"/>
              <a:gd name="connsiteX3" fmla="*/ 5201173 w 5201173"/>
              <a:gd name="connsiteY3" fmla="*/ 123370 h 2126332"/>
              <a:gd name="connsiteX4" fmla="*/ 5201173 w 5201173"/>
              <a:gd name="connsiteY4" fmla="*/ 2002962 h 2126332"/>
              <a:gd name="connsiteX5" fmla="*/ 5077803 w 5201173"/>
              <a:gd name="connsiteY5" fmla="*/ 2126332 h 2126332"/>
              <a:gd name="connsiteX6" fmla="*/ 1744447 w 5201173"/>
              <a:gd name="connsiteY6" fmla="*/ 2126331 h 2126332"/>
              <a:gd name="connsiteX7" fmla="*/ 17 w 5201173"/>
              <a:gd name="connsiteY7" fmla="*/ 1052785 h 2126332"/>
              <a:gd name="connsiteX0" fmla="*/ 17 w 5201173"/>
              <a:gd name="connsiteY0" fmla="*/ 1052785 h 2126332"/>
              <a:gd name="connsiteX1" fmla="*/ 1744447 w 5201173"/>
              <a:gd name="connsiteY1" fmla="*/ 0 h 2126332"/>
              <a:gd name="connsiteX2" fmla="*/ 5077803 w 5201173"/>
              <a:gd name="connsiteY2" fmla="*/ 0 h 2126332"/>
              <a:gd name="connsiteX3" fmla="*/ 5201173 w 5201173"/>
              <a:gd name="connsiteY3" fmla="*/ 123370 h 2126332"/>
              <a:gd name="connsiteX4" fmla="*/ 5201173 w 5201173"/>
              <a:gd name="connsiteY4" fmla="*/ 2002962 h 2126332"/>
              <a:gd name="connsiteX5" fmla="*/ 5077803 w 5201173"/>
              <a:gd name="connsiteY5" fmla="*/ 2126332 h 2126332"/>
              <a:gd name="connsiteX6" fmla="*/ 1744447 w 5201173"/>
              <a:gd name="connsiteY6" fmla="*/ 2116806 h 2126332"/>
              <a:gd name="connsiteX7" fmla="*/ 17 w 5201173"/>
              <a:gd name="connsiteY7" fmla="*/ 1052785 h 2126332"/>
              <a:gd name="connsiteX0" fmla="*/ 17 w 5201173"/>
              <a:gd name="connsiteY0" fmla="*/ 1052785 h 2126332"/>
              <a:gd name="connsiteX1" fmla="*/ 1744447 w 5201173"/>
              <a:gd name="connsiteY1" fmla="*/ 0 h 2126332"/>
              <a:gd name="connsiteX2" fmla="*/ 5077803 w 5201173"/>
              <a:gd name="connsiteY2" fmla="*/ 0 h 2126332"/>
              <a:gd name="connsiteX3" fmla="*/ 5201173 w 5201173"/>
              <a:gd name="connsiteY3" fmla="*/ 123370 h 2126332"/>
              <a:gd name="connsiteX4" fmla="*/ 5201173 w 5201173"/>
              <a:gd name="connsiteY4" fmla="*/ 2002962 h 2126332"/>
              <a:gd name="connsiteX5" fmla="*/ 5077803 w 5201173"/>
              <a:gd name="connsiteY5" fmla="*/ 2126332 h 2126332"/>
              <a:gd name="connsiteX6" fmla="*/ 1744447 w 5201173"/>
              <a:gd name="connsiteY6" fmla="*/ 2123950 h 2126332"/>
              <a:gd name="connsiteX7" fmla="*/ 17 w 5201173"/>
              <a:gd name="connsiteY7" fmla="*/ 1052785 h 212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01173" h="2126332">
                <a:moveTo>
                  <a:pt x="17" y="1052785"/>
                </a:moveTo>
                <a:cubicBezTo>
                  <a:pt x="-6334" y="1046455"/>
                  <a:pt x="1743494" y="-748"/>
                  <a:pt x="1744447" y="0"/>
                </a:cubicBezTo>
                <a:lnTo>
                  <a:pt x="5077803" y="0"/>
                </a:lnTo>
                <a:cubicBezTo>
                  <a:pt x="5145938" y="0"/>
                  <a:pt x="5201173" y="55235"/>
                  <a:pt x="5201173" y="123370"/>
                </a:cubicBezTo>
                <a:lnTo>
                  <a:pt x="5201173" y="2002962"/>
                </a:lnTo>
                <a:cubicBezTo>
                  <a:pt x="5201173" y="2071097"/>
                  <a:pt x="5145938" y="2126332"/>
                  <a:pt x="5077803" y="2126332"/>
                </a:cubicBezTo>
                <a:lnTo>
                  <a:pt x="1744447" y="2123950"/>
                </a:lnTo>
                <a:cubicBezTo>
                  <a:pt x="1738730" y="2121238"/>
                  <a:pt x="3911" y="1048475"/>
                  <a:pt x="17" y="1052785"/>
                </a:cubicBezTo>
                <a:close/>
              </a:path>
            </a:pathLst>
          </a:custGeom>
          <a:gradFill flip="none" rotWithShape="1">
            <a:gsLst>
              <a:gs pos="54000">
                <a:srgbClr val="EDDE2D"/>
              </a:gs>
              <a:gs pos="100000">
                <a:srgbClr val="C8B504"/>
              </a:gs>
              <a:gs pos="2000">
                <a:srgbClr val="FCEE3E"/>
              </a:gs>
            </a:gsLst>
            <a:lin ang="5400000" scaled="1"/>
            <a:tileRect/>
          </a:gradFill>
          <a:ln>
            <a:noFill/>
          </a:ln>
          <a:effectLst>
            <a:outerShdw blurRad="50800" dist="25400" dir="2700000" algn="t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>
                <a:solidFill>
                  <a:srgbClr val="3F3F3F"/>
                </a:solidFill>
                <a:effectLst>
                  <a:glow rad="12700">
                    <a:prstClr val="white">
                      <a:alpha val="30000"/>
                    </a:prstClr>
                  </a:glow>
                </a:effectLst>
                <a:latin typeface="Lao UI" pitchFamily="34" charset="0"/>
                <a:cs typeface="Lao UI" pitchFamily="34" charset="0"/>
              </a:rPr>
              <a:t>Veeam Backup </a:t>
            </a:r>
            <a:br>
              <a:rPr lang="en-US" sz="2400" b="1">
                <a:solidFill>
                  <a:srgbClr val="3F3F3F"/>
                </a:solidFill>
                <a:effectLst>
                  <a:glow rad="12700">
                    <a:prstClr val="white">
                      <a:alpha val="30000"/>
                    </a:prstClr>
                  </a:glow>
                </a:effectLst>
                <a:latin typeface="Lao UI" pitchFamily="34" charset="0"/>
                <a:cs typeface="Lao UI" pitchFamily="34" charset="0"/>
              </a:rPr>
            </a:br>
            <a:r>
              <a:rPr lang="en-US" sz="2400" b="1">
                <a:solidFill>
                  <a:srgbClr val="3F3F3F"/>
                </a:solidFill>
                <a:effectLst>
                  <a:glow rad="12700">
                    <a:prstClr val="white">
                      <a:alpha val="30000"/>
                    </a:prstClr>
                  </a:glow>
                </a:effectLst>
                <a:latin typeface="Lao UI" pitchFamily="34" charset="0"/>
                <a:cs typeface="Lao UI" pitchFamily="34" charset="0"/>
              </a:rPr>
              <a:t>&amp; Replication</a:t>
            </a:r>
          </a:p>
          <a:p>
            <a:pPr algn="r"/>
            <a:r>
              <a:rPr lang="en-US" sz="1200">
                <a:solidFill>
                  <a:srgbClr val="3F3F3F"/>
                </a:solidFill>
                <a:effectLst>
                  <a:glow rad="12700">
                    <a:prstClr val="white">
                      <a:alpha val="30000"/>
                    </a:prstClr>
                  </a:glow>
                </a:effectLst>
                <a:latin typeface="Lao UI" pitchFamily="34" charset="0"/>
                <a:cs typeface="Lao UI" pitchFamily="34" charset="0"/>
              </a:rPr>
              <a:t>Virtualization-Powered</a:t>
            </a:r>
          </a:p>
          <a:p>
            <a:pPr algn="r"/>
            <a:r>
              <a:rPr lang="en-US" sz="1200">
                <a:solidFill>
                  <a:srgbClr val="3F3F3F"/>
                </a:solidFill>
                <a:effectLst>
                  <a:glow rad="12700">
                    <a:prstClr val="white">
                      <a:alpha val="30000"/>
                    </a:prstClr>
                  </a:glow>
                </a:effectLst>
                <a:latin typeface="Lao UI" pitchFamily="34" charset="0"/>
                <a:cs typeface="Lao UI" pitchFamily="34" charset="0"/>
              </a:rPr>
              <a:t>Data Protection</a:t>
            </a:r>
          </a:p>
        </p:txBody>
      </p:sp>
      <p:grpSp>
        <p:nvGrpSpPr>
          <p:cNvPr id="10" name="Group 27"/>
          <p:cNvGrpSpPr/>
          <p:nvPr/>
        </p:nvGrpSpPr>
        <p:grpSpPr>
          <a:xfrm>
            <a:off x="1432223" y="3861048"/>
            <a:ext cx="6308129" cy="966753"/>
            <a:chOff x="1288207" y="3582631"/>
            <a:chExt cx="6308129" cy="966753"/>
          </a:xfrm>
          <a:effectLst>
            <a:outerShdw blurRad="50800" dist="12700" dir="2700000" algn="tl" rotWithShape="0">
              <a:prstClr val="black">
                <a:alpha val="39000"/>
              </a:prstClr>
            </a:outerShdw>
          </a:effectLst>
        </p:grpSpPr>
        <p:sp>
          <p:nvSpPr>
            <p:cNvPr id="11" name="Diamond 25"/>
            <p:cNvSpPr/>
            <p:nvPr/>
          </p:nvSpPr>
          <p:spPr>
            <a:xfrm>
              <a:off x="4006969" y="3582631"/>
              <a:ext cx="854775" cy="517767"/>
            </a:xfrm>
            <a:prstGeom prst="diamond">
              <a:avLst/>
            </a:prstGeom>
            <a:solidFill>
              <a:srgbClr val="46B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ounded Rectangle 23"/>
            <p:cNvSpPr/>
            <p:nvPr/>
          </p:nvSpPr>
          <p:spPr>
            <a:xfrm>
              <a:off x="1288207" y="3840846"/>
              <a:ext cx="6308129" cy="708538"/>
            </a:xfrm>
            <a:prstGeom prst="roundRect">
              <a:avLst/>
            </a:prstGeom>
            <a:gradFill>
              <a:gsLst>
                <a:gs pos="79000">
                  <a:srgbClr val="53B355"/>
                </a:gs>
                <a:gs pos="100000">
                  <a:srgbClr val="3DA13F"/>
                </a:gs>
                <a:gs pos="2000">
                  <a:srgbClr val="46B74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prstClr val="white"/>
                  </a:solidFill>
                  <a:effectLst>
                    <a:glow rad="12700">
                      <a:prstClr val="white">
                        <a:alpha val="15000"/>
                      </a:prstClr>
                    </a:glow>
                  </a:effectLst>
                  <a:latin typeface="Lao UI" pitchFamily="34" charset="0"/>
                  <a:cs typeface="Lao UI" pitchFamily="34" charset="0"/>
                </a:rPr>
                <a:t>Veeam Essentials</a:t>
              </a:r>
            </a:p>
            <a:p>
              <a:pPr algn="ctr"/>
              <a:r>
                <a:rPr lang="en-US" sz="1400">
                  <a:solidFill>
                    <a:prstClr val="white"/>
                  </a:solidFill>
                  <a:effectLst>
                    <a:glow rad="12700">
                      <a:prstClr val="white">
                        <a:alpha val="15000"/>
                      </a:prstClr>
                    </a:glow>
                  </a:effectLst>
                  <a:latin typeface="Lao UI" pitchFamily="34" charset="0"/>
                  <a:cs typeface="Lao UI" pitchFamily="34" charset="0"/>
                </a:rPr>
                <a:t>Veeam ONE </a:t>
              </a:r>
              <a:r>
                <a:rPr lang="en-US" sz="1200">
                  <a:solidFill>
                    <a:prstClr val="white"/>
                  </a:solidFill>
                  <a:effectLst>
                    <a:glow rad="12700">
                      <a:prstClr val="white">
                        <a:alpha val="15000"/>
                      </a:prstClr>
                    </a:glow>
                  </a:effectLst>
                  <a:latin typeface="Lao UI" pitchFamily="34" charset="0"/>
                  <a:cs typeface="Lao UI" pitchFamily="34" charset="0"/>
                </a:rPr>
                <a:t>+</a:t>
              </a:r>
              <a:r>
                <a:rPr lang="en-US" sz="1400">
                  <a:solidFill>
                    <a:prstClr val="white"/>
                  </a:solidFill>
                  <a:effectLst>
                    <a:glow rad="12700">
                      <a:prstClr val="white">
                        <a:alpha val="15000"/>
                      </a:prstClr>
                    </a:glow>
                  </a:effectLst>
                  <a:latin typeface="Lao UI" pitchFamily="34" charset="0"/>
                  <a:cs typeface="Lao UI" pitchFamily="34" charset="0"/>
                </a:rPr>
                <a:t> Veeam Backup &amp; Replication </a:t>
              </a:r>
              <a:r>
                <a:rPr lang="en-US" sz="1200">
                  <a:solidFill>
                    <a:prstClr val="white"/>
                  </a:solidFill>
                  <a:effectLst>
                    <a:glow rad="12700">
                      <a:prstClr val="white">
                        <a:alpha val="15000"/>
                      </a:prstClr>
                    </a:glow>
                  </a:effectLst>
                  <a:latin typeface="Lao UI" pitchFamily="34" charset="0"/>
                  <a:cs typeface="Lao UI" pitchFamily="34" charset="0"/>
                </a:rPr>
                <a:t>in an </a:t>
              </a:r>
              <a:r>
                <a:rPr lang="en-US" sz="1400" b="1">
                  <a:solidFill>
                    <a:prstClr val="white"/>
                  </a:solidFill>
                  <a:effectLst>
                    <a:glow rad="12700">
                      <a:prstClr val="white">
                        <a:alpha val="15000"/>
                      </a:prstClr>
                    </a:glow>
                  </a:effectLst>
                  <a:latin typeface="Lao UI" pitchFamily="34" charset="0"/>
                  <a:cs typeface="Lao UI" pitchFamily="34" charset="0"/>
                </a:rPr>
                <a:t>SMB</a:t>
              </a:r>
              <a:r>
                <a:rPr lang="en-US" sz="1400">
                  <a:solidFill>
                    <a:prstClr val="white"/>
                  </a:solidFill>
                  <a:effectLst>
                    <a:glow rad="12700">
                      <a:prstClr val="white">
                        <a:alpha val="15000"/>
                      </a:prstClr>
                    </a:glow>
                  </a:effectLst>
                  <a:latin typeface="Lao UI" pitchFamily="34" charset="0"/>
                  <a:cs typeface="Lao UI" pitchFamily="34" charset="0"/>
                </a:rPr>
                <a:t> </a:t>
              </a:r>
              <a:r>
                <a:rPr lang="en-US" sz="1200">
                  <a:solidFill>
                    <a:prstClr val="white"/>
                  </a:solidFill>
                  <a:effectLst>
                    <a:glow rad="12700">
                      <a:prstClr val="white">
                        <a:alpha val="15000"/>
                      </a:prstClr>
                    </a:glow>
                  </a:effectLst>
                  <a:latin typeface="Lao UI" pitchFamily="34" charset="0"/>
                  <a:cs typeface="Lao UI" pitchFamily="34" charset="0"/>
                </a:rPr>
                <a:t>bundle</a:t>
              </a:r>
            </a:p>
          </p:txBody>
        </p:sp>
      </p:grpSp>
      <p:grpSp>
        <p:nvGrpSpPr>
          <p:cNvPr id="13" name="Group 28"/>
          <p:cNvGrpSpPr/>
          <p:nvPr/>
        </p:nvGrpSpPr>
        <p:grpSpPr>
          <a:xfrm>
            <a:off x="1412727" y="1412776"/>
            <a:ext cx="6308129" cy="977949"/>
            <a:chOff x="1288207" y="1196752"/>
            <a:chExt cx="6308129" cy="977949"/>
          </a:xfrm>
          <a:effectLst>
            <a:outerShdw blurRad="50800" dist="12700" dir="2700000" algn="tl" rotWithShape="0">
              <a:prstClr val="black">
                <a:alpha val="33000"/>
              </a:prstClr>
            </a:outerShdw>
          </a:effectLst>
        </p:grpSpPr>
        <p:sp>
          <p:nvSpPr>
            <p:cNvPr id="14" name="Diamond 26"/>
            <p:cNvSpPr/>
            <p:nvPr/>
          </p:nvSpPr>
          <p:spPr>
            <a:xfrm>
              <a:off x="4029639" y="1656934"/>
              <a:ext cx="854775" cy="517767"/>
            </a:xfrm>
            <a:prstGeom prst="diamond">
              <a:avLst/>
            </a:prstGeom>
            <a:gradFill>
              <a:gsLst>
                <a:gs pos="79000">
                  <a:srgbClr val="53B355"/>
                </a:gs>
                <a:gs pos="56000">
                  <a:srgbClr val="3DA13F"/>
                </a:gs>
                <a:gs pos="2000">
                  <a:srgbClr val="46B74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ounded Rectangle 24"/>
            <p:cNvSpPr/>
            <p:nvPr/>
          </p:nvSpPr>
          <p:spPr>
            <a:xfrm>
              <a:off x="1288207" y="1196752"/>
              <a:ext cx="6308129" cy="716470"/>
            </a:xfrm>
            <a:prstGeom prst="roundRect">
              <a:avLst/>
            </a:prstGeom>
            <a:gradFill>
              <a:gsLst>
                <a:gs pos="79000">
                  <a:srgbClr val="53B355"/>
                </a:gs>
                <a:gs pos="100000">
                  <a:srgbClr val="3DA13F"/>
                </a:gs>
                <a:gs pos="2000">
                  <a:srgbClr val="46B74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prstClr val="white"/>
                  </a:solidFill>
                  <a:effectLst>
                    <a:glow rad="12700">
                      <a:prstClr val="white">
                        <a:alpha val="15000"/>
                      </a:prstClr>
                    </a:glow>
                  </a:effectLst>
                  <a:latin typeface="Lao UI" pitchFamily="34" charset="0"/>
                  <a:cs typeface="Lao UI" pitchFamily="34" charset="0"/>
                </a:rPr>
                <a:t>Veeam Management Suite</a:t>
              </a:r>
            </a:p>
            <a:p>
              <a:pPr algn="ctr"/>
              <a:r>
                <a:rPr lang="en-US" sz="1400">
                  <a:solidFill>
                    <a:prstClr val="white"/>
                  </a:solidFill>
                  <a:effectLst>
                    <a:glow rad="12700">
                      <a:prstClr val="white">
                        <a:alpha val="15000"/>
                      </a:prstClr>
                    </a:glow>
                  </a:effectLst>
                  <a:latin typeface="Lao UI" pitchFamily="34" charset="0"/>
                  <a:cs typeface="Lao UI" pitchFamily="34" charset="0"/>
                </a:rPr>
                <a:t>Veeam ONE + Veeam Backup &amp; Replication</a:t>
              </a:r>
            </a:p>
          </p:txBody>
        </p:sp>
      </p:grpSp>
      <p:grpSp>
        <p:nvGrpSpPr>
          <p:cNvPr id="16" name="Group 19"/>
          <p:cNvGrpSpPr/>
          <p:nvPr/>
        </p:nvGrpSpPr>
        <p:grpSpPr>
          <a:xfrm>
            <a:off x="3592566" y="2534161"/>
            <a:ext cx="1948449" cy="1180245"/>
            <a:chOff x="755576" y="2891036"/>
            <a:chExt cx="2518396" cy="1512168"/>
          </a:xfrm>
        </p:grpSpPr>
        <p:sp>
          <p:nvSpPr>
            <p:cNvPr id="17" name="Diamond 16"/>
            <p:cNvSpPr/>
            <p:nvPr/>
          </p:nvSpPr>
          <p:spPr>
            <a:xfrm>
              <a:off x="755576" y="2891036"/>
              <a:ext cx="2518396" cy="1512168"/>
            </a:xfrm>
            <a:prstGeom prst="diamond">
              <a:avLst/>
            </a:prstGeom>
            <a:solidFill>
              <a:srgbClr val="46B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963" y="3482439"/>
              <a:ext cx="1467621" cy="329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12712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Veeam</a:t>
            </a:r>
            <a:r>
              <a:rPr lang="de-CH" dirty="0" smtClean="0"/>
              <a:t> Backup </a:t>
            </a:r>
            <a:r>
              <a:rPr lang="de-CH" dirty="0" err="1" smtClean="0"/>
              <a:t>and</a:t>
            </a:r>
            <a:r>
              <a:rPr lang="de-CH" dirty="0" smtClean="0"/>
              <a:t> Replication</a:t>
            </a:r>
            <a:endParaRPr lang="de-CH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95" y="1043711"/>
            <a:ext cx="7674605" cy="45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3089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Veeam</a:t>
            </a:r>
            <a:r>
              <a:rPr lang="de-CH" dirty="0" smtClean="0"/>
              <a:t> ONE</a:t>
            </a:r>
            <a:endParaRPr lang="de-CH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586" y="2348880"/>
            <a:ext cx="8073637" cy="271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41538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7544" y="299322"/>
            <a:ext cx="8364538" cy="609398"/>
          </a:xfrm>
        </p:spPr>
        <p:txBody>
          <a:bodyPr/>
          <a:lstStyle/>
          <a:p>
            <a:r>
              <a:rPr lang="en-US" sz="4400" dirty="0" smtClean="0"/>
              <a:t>What is Veeam MP?</a:t>
            </a:r>
            <a:endParaRPr lang="en-US" sz="4400" dirty="0"/>
          </a:p>
        </p:txBody>
      </p:sp>
      <p:sp>
        <p:nvSpPr>
          <p:cNvPr id="3" name="Tekst 01"/>
          <p:cNvSpPr>
            <a:spLocks noGrp="1"/>
          </p:cNvSpPr>
          <p:nvPr>
            <p:ph idx="4294967295"/>
          </p:nvPr>
        </p:nvSpPr>
        <p:spPr>
          <a:xfrm>
            <a:off x="479154" y="1117798"/>
            <a:ext cx="8362950" cy="17351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Veeam Management Pack extends deep VMware monitoring, management, forecasting and planning to Microsoft System Center, providing a unified view of physical and virtual infrastructures and applications from one console, so you can solve problems fast!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2339752" y="2897186"/>
            <a:ext cx="4767744" cy="3877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59660" indent="-259660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3200" kern="1200" spc="-100" baseline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1pPr>
            <a:lvl2pPr marL="472868" indent="-213207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472868" algn="l"/>
              </a:tabLst>
              <a:defRPr sz="2800" kern="1200" spc="-100" baseline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2pPr>
            <a:lvl3pPr marL="686074" indent="-213207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2400" kern="1200" spc="-70" baseline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3pPr>
            <a:lvl4pPr marL="1112489" indent="-167946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686074" algn="l"/>
              </a:tabLst>
              <a:defRPr sz="18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4pPr>
            <a:lvl5pPr marL="1285199" indent="-172710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18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5pPr>
            <a:lvl6pPr marL="1886629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652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676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700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Visibility from app to metal! </a:t>
            </a:r>
          </a:p>
        </p:txBody>
      </p:sp>
      <p:pic>
        <p:nvPicPr>
          <p:cNvPr id="1026" name="Picture 2" descr="M:\ProductMarketing\MANAGEMENT PACK\MP 6.0_Q1 2013\Documents\Conceptual Graphic\FINAL\veeam_mp_6_0_conceptual_diargram_02132013_fi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7266698" cy="326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 02"/>
          <p:cNvSpPr txBox="1">
            <a:spLocks/>
          </p:cNvSpPr>
          <p:nvPr/>
        </p:nvSpPr>
        <p:spPr>
          <a:xfrm>
            <a:off x="478800" y="1119600"/>
            <a:ext cx="8362950" cy="173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59660" indent="-259660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2800" kern="1200" spc="-100" baseline="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86000">
                      <a:schemeClr val="bg1">
                        <a:lumMod val="5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1pPr>
            <a:lvl2pPr marL="472868" indent="-213207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472868" algn="l"/>
              </a:tabLst>
              <a:defRPr sz="2400" kern="1200" spc="-100" baseline="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86000">
                      <a:schemeClr val="bg1">
                        <a:lumMod val="5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2pPr>
            <a:lvl3pPr marL="686074" indent="-213207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2000" kern="1200" spc="-70" baseline="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86000">
                      <a:schemeClr val="bg1">
                        <a:lumMod val="5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3pPr>
            <a:lvl4pPr marL="1112489" indent="-167946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686074" algn="l"/>
              </a:tabLst>
              <a:defRPr sz="1600" kern="120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86000">
                      <a:schemeClr val="bg1">
                        <a:lumMod val="5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4pPr>
            <a:lvl5pPr marL="1285199" indent="-172710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1800" kern="120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86000">
                      <a:schemeClr val="bg1">
                        <a:lumMod val="5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5pPr>
            <a:lvl6pPr marL="1886629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652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676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700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Veeam Management Pack extends 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deep VMware monitoring, management, forecasting and planning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to Microsoft System Center, providing a unified view of physical and virtual infrastructures and applications from one console, so you can solve problems fast! </a:t>
            </a:r>
          </a:p>
          <a:p>
            <a:endParaRPr lang="en-US" sz="2400" dirty="0">
              <a:latin typeface="+mj-lt"/>
            </a:endParaRPr>
          </a:p>
        </p:txBody>
      </p:sp>
      <p:sp>
        <p:nvSpPr>
          <p:cNvPr id="8" name="Tekst 03"/>
          <p:cNvSpPr txBox="1">
            <a:spLocks/>
          </p:cNvSpPr>
          <p:nvPr/>
        </p:nvSpPr>
        <p:spPr>
          <a:xfrm>
            <a:off x="478800" y="1119600"/>
            <a:ext cx="8362950" cy="173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59660" indent="-259660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2800" kern="1200" spc="-100" baseline="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86000">
                      <a:schemeClr val="bg1">
                        <a:lumMod val="5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1pPr>
            <a:lvl2pPr marL="472868" indent="-213207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472868" algn="l"/>
              </a:tabLst>
              <a:defRPr sz="2400" kern="1200" spc="-100" baseline="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86000">
                      <a:schemeClr val="bg1">
                        <a:lumMod val="5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2pPr>
            <a:lvl3pPr marL="686074" indent="-213207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2000" kern="1200" spc="-70" baseline="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86000">
                      <a:schemeClr val="bg1">
                        <a:lumMod val="5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3pPr>
            <a:lvl4pPr marL="1112489" indent="-167946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686074" algn="l"/>
              </a:tabLst>
              <a:defRPr sz="1600" kern="120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86000">
                      <a:schemeClr val="bg1">
                        <a:lumMod val="5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4pPr>
            <a:lvl5pPr marL="1285199" indent="-172710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1800" kern="120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86000">
                      <a:schemeClr val="bg1">
                        <a:lumMod val="5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5pPr>
            <a:lvl6pPr marL="1886629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652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676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700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Veeam Management Pack extends deep VMware monitoring, management, forecasting and planning to Microsoft System Center, providing a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unified view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of physical and virtual infrastructures and applications from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one console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so you can solve problems fast! </a:t>
            </a:r>
          </a:p>
          <a:p>
            <a:endParaRPr lang="en-US" sz="2400" dirty="0">
              <a:latin typeface="+mj-lt"/>
            </a:endParaRPr>
          </a:p>
        </p:txBody>
      </p:sp>
      <p:sp>
        <p:nvSpPr>
          <p:cNvPr id="9" name="Tekst 04"/>
          <p:cNvSpPr txBox="1">
            <a:spLocks/>
          </p:cNvSpPr>
          <p:nvPr/>
        </p:nvSpPr>
        <p:spPr>
          <a:xfrm>
            <a:off x="478800" y="1119600"/>
            <a:ext cx="8362950" cy="173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59660" indent="-259660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2800" kern="1200" spc="-100" baseline="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86000">
                      <a:schemeClr val="bg1">
                        <a:lumMod val="5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1pPr>
            <a:lvl2pPr marL="472868" indent="-213207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472868" algn="l"/>
              </a:tabLst>
              <a:defRPr sz="2400" kern="1200" spc="-100" baseline="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86000">
                      <a:schemeClr val="bg1">
                        <a:lumMod val="5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2pPr>
            <a:lvl3pPr marL="686074" indent="-213207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2000" kern="1200" spc="-70" baseline="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86000">
                      <a:schemeClr val="bg1">
                        <a:lumMod val="5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3pPr>
            <a:lvl4pPr marL="1112489" indent="-167946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686074" algn="l"/>
              </a:tabLst>
              <a:defRPr sz="1600" kern="120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86000">
                      <a:schemeClr val="bg1">
                        <a:lumMod val="5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4pPr>
            <a:lvl5pPr marL="1285199" indent="-172710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1800" kern="120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86000">
                      <a:schemeClr val="bg1">
                        <a:lumMod val="5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5pPr>
            <a:lvl6pPr marL="1886629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652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676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700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Veeam Management Pack extends deep VMware monitoring, management, forecasting and planning to Microsoft System Center, providing a unified view of physical and virtual infrastructures and applications from one console, so you can </a:t>
            </a:r>
            <a:r>
              <a:rPr lang="en-US" sz="2400" dirty="0" smtClean="0">
                <a:solidFill>
                  <a:schemeClr val="accent5"/>
                </a:solidFill>
                <a:latin typeface="+mj-lt"/>
              </a:rPr>
              <a:t>solve problems fast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! </a:t>
            </a: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5005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5" grpId="0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393192" y="228600"/>
            <a:ext cx="8363938" cy="664797"/>
          </a:xfrm>
        </p:spPr>
        <p:txBody>
          <a:bodyPr/>
          <a:lstStyle/>
          <a:p>
            <a:r>
              <a:rPr lang="en-US" dirty="0" smtClean="0"/>
              <a:t>Physical backups don’t work</a:t>
            </a:r>
            <a:endParaRPr lang="ru-RU" dirty="0"/>
          </a:p>
        </p:txBody>
      </p:sp>
      <p:sp>
        <p:nvSpPr>
          <p:cNvPr id="3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355976" y="2118142"/>
            <a:ext cx="4523786" cy="2174954"/>
          </a:xfrm>
        </p:spPr>
        <p:txBody>
          <a:bodyPr/>
          <a:lstStyle/>
          <a:p>
            <a:pPr marL="0" indent="0">
              <a:spcBef>
                <a:spcPts val="500"/>
              </a:spcBef>
              <a:spcAft>
                <a:spcPts val="1500"/>
              </a:spcAft>
              <a:buNone/>
            </a:pPr>
            <a:r>
              <a:rPr lang="en-US" sz="3000" dirty="0" smtClean="0"/>
              <a:t>Fewer </a:t>
            </a:r>
            <a:r>
              <a:rPr lang="en-US" sz="3000" dirty="0"/>
              <a:t>spare resources available for backup</a:t>
            </a:r>
          </a:p>
          <a:p>
            <a:pPr marL="0" indent="0">
              <a:spcBef>
                <a:spcPts val="500"/>
              </a:spcBef>
              <a:spcAft>
                <a:spcPts val="1500"/>
              </a:spcAft>
              <a:buNone/>
            </a:pPr>
            <a:r>
              <a:rPr lang="en-US" sz="3000" dirty="0" smtClean="0"/>
              <a:t>Doesn’t backup the entire VM</a:t>
            </a:r>
          </a:p>
          <a:p>
            <a:pPr marL="0" indent="0">
              <a:spcBef>
                <a:spcPts val="500"/>
              </a:spcBef>
              <a:spcAft>
                <a:spcPts val="1500"/>
              </a:spcAft>
              <a:buNone/>
            </a:pPr>
            <a:r>
              <a:rPr lang="en-US" sz="3000" dirty="0"/>
              <a:t>Requires </a:t>
            </a:r>
            <a:r>
              <a:rPr lang="en-US" sz="3000" dirty="0" smtClean="0"/>
              <a:t>agents </a:t>
            </a:r>
            <a:r>
              <a:rPr lang="en-US" sz="3000" dirty="0"/>
              <a:t>in every </a:t>
            </a:r>
            <a:r>
              <a:rPr lang="en-US" sz="3000" dirty="0" smtClean="0"/>
              <a:t>VM</a:t>
            </a:r>
            <a:endParaRPr lang="ru-RU" sz="3000" dirty="0"/>
          </a:p>
        </p:txBody>
      </p:sp>
      <p:grpSp>
        <p:nvGrpSpPr>
          <p:cNvPr id="3" name="Group 2"/>
          <p:cNvGrpSpPr/>
          <p:nvPr/>
        </p:nvGrpSpPr>
        <p:grpSpPr>
          <a:xfrm>
            <a:off x="873006" y="1628800"/>
            <a:ext cx="3168352" cy="3662022"/>
            <a:chOff x="430958" y="1484784"/>
            <a:chExt cx="3420962" cy="3953991"/>
          </a:xfrm>
        </p:grpSpPr>
        <p:sp>
          <p:nvSpPr>
            <p:cNvPr id="19" name="Rectangle 18"/>
            <p:cNvSpPr/>
            <p:nvPr/>
          </p:nvSpPr>
          <p:spPr bwMode="auto">
            <a:xfrm>
              <a:off x="430958" y="1484784"/>
              <a:ext cx="3420962" cy="3953991"/>
            </a:xfrm>
            <a:prstGeom prst="rect">
              <a:avLst/>
            </a:prstGeom>
            <a:solidFill>
              <a:schemeClr val="accent6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ru-RU" spc="-5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952550" y="2047131"/>
              <a:ext cx="2429222" cy="2870937"/>
              <a:chOff x="1062658" y="2009031"/>
              <a:chExt cx="2216583" cy="2619633"/>
            </a:xfrm>
          </p:grpSpPr>
          <p:sp>
            <p:nvSpPr>
              <p:cNvPr id="33" name="Right Triangle 32"/>
              <p:cNvSpPr/>
              <p:nvPr/>
            </p:nvSpPr>
            <p:spPr>
              <a:xfrm rot="18977060">
                <a:off x="1737255" y="2860192"/>
                <a:ext cx="740767" cy="716187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5" name="Picture 2" descr="D:\Kotya\presentation\metro\icons\vm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825" y="2009031"/>
                <a:ext cx="590731" cy="5907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D:\Kotya\presentation\metro\icons\vm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4116" y="2009031"/>
                <a:ext cx="590731" cy="5907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D:\Kotya\presentation\metro\icons\vm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2125" y="2009031"/>
                <a:ext cx="590731" cy="5907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1062658" y="2703498"/>
                <a:ext cx="2110198" cy="720080"/>
                <a:chOff x="943448" y="2924944"/>
                <a:chExt cx="2110198" cy="720080"/>
              </a:xfrm>
            </p:grpSpPr>
            <p:sp>
              <p:nvSpPr>
                <p:cNvPr id="40" name="Rounded Rectangle 39"/>
                <p:cNvSpPr/>
                <p:nvPr/>
              </p:nvSpPr>
              <p:spPr bwMode="auto">
                <a:xfrm>
                  <a:off x="943448" y="2924944"/>
                  <a:ext cx="2110198" cy="720080"/>
                </a:xfrm>
                <a:prstGeom prst="roundRect">
                  <a:avLst>
                    <a:gd name="adj" fmla="val 10053"/>
                  </a:avLst>
                </a:prstGeom>
                <a:solidFill>
                  <a:schemeClr val="bg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099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pc="-5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Segoe UI" pitchFamily="34" charset="0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1151998" y="3131095"/>
                  <a:ext cx="169181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2000" spc="-70" dirty="0" smtClean="0">
                      <a:gradFill>
                        <a:gsLst>
                          <a:gs pos="0">
                            <a:schemeClr val="accent6"/>
                          </a:gs>
                          <a:gs pos="80000">
                            <a:schemeClr val="accent6"/>
                          </a:gs>
                        </a:gsLst>
                        <a:lin ang="16200000" scaled="0"/>
                      </a:gradFill>
                      <a:latin typeface="Segoe UI" pitchFamily="34" charset="0"/>
                      <a:ea typeface="Segoe UI" pitchFamily="34" charset="0"/>
                      <a:cs typeface="Segoe UI" pitchFamily="34" charset="0"/>
                    </a:rPr>
                    <a:t>Hypervisor Host</a:t>
                  </a:r>
                  <a:endParaRPr lang="ru-RU" sz="2000" spc="-70" dirty="0" err="1" smtClean="0">
                    <a:gradFill>
                      <a:gsLst>
                        <a:gs pos="0">
                          <a:schemeClr val="accent6"/>
                        </a:gs>
                        <a:gs pos="80000">
                          <a:schemeClr val="accent6"/>
                        </a:gs>
                      </a:gsLst>
                      <a:lin ang="16200000" scaled="0"/>
                    </a:gradFill>
                    <a:latin typeface="Segoe UI" pitchFamily="34" charset="0"/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1552444" y="3790590"/>
                <a:ext cx="1070371" cy="838074"/>
                <a:chOff x="2468090" y="2268092"/>
                <a:chExt cx="1504551" cy="1178026"/>
              </a:xfrm>
            </p:grpSpPr>
            <p:pic>
              <p:nvPicPr>
                <p:cNvPr id="43" name="Picture 3" descr="D:\Kotya\presentation\metro\icons\server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68090" y="2268092"/>
                  <a:ext cx="1504551" cy="3688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" name="Picture 3" descr="D:\Kotya\presentation\metro\icons\server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68090" y="2673971"/>
                  <a:ext cx="1504551" cy="3688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" name="Picture 3" descr="D:\Kotya\presentation\metro\icons\server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68090" y="3077298"/>
                  <a:ext cx="1504551" cy="3688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6" name="Group 45"/>
              <p:cNvGrpSpPr/>
              <p:nvPr/>
            </p:nvGrpSpPr>
            <p:grpSpPr>
              <a:xfrm>
                <a:off x="1482057" y="2354491"/>
                <a:ext cx="286524" cy="286524"/>
                <a:chOff x="-635832" y="3496500"/>
                <a:chExt cx="286524" cy="286524"/>
              </a:xfrm>
            </p:grpSpPr>
            <p:sp>
              <p:nvSpPr>
                <p:cNvPr id="47" name="Oval 46"/>
                <p:cNvSpPr/>
                <p:nvPr/>
              </p:nvSpPr>
              <p:spPr bwMode="auto">
                <a:xfrm>
                  <a:off x="-635832" y="3496500"/>
                  <a:ext cx="286524" cy="286524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bg1"/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099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 b="1" spc="-5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Segoe UI" pitchFamily="34" charset="0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-566006" y="3496500"/>
                  <a:ext cx="16190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b="1" dirty="0">
                      <a:gradFill>
                        <a:gsLst>
                          <a:gs pos="0">
                            <a:schemeClr val="bg1"/>
                          </a:gs>
                          <a:gs pos="79000">
                            <a:schemeClr val="bg1"/>
                          </a:gs>
                        </a:gsLst>
                        <a:lin ang="16200000" scaled="0"/>
                      </a:gradFill>
                      <a:latin typeface="Segoe UI" pitchFamily="34" charset="0"/>
                      <a:ea typeface="Segoe UI" pitchFamily="34" charset="0"/>
                      <a:cs typeface="Segoe UI" pitchFamily="34" charset="0"/>
                    </a:rPr>
                    <a:t>A</a:t>
                  </a:r>
                  <a:endParaRPr lang="ru-RU" b="1" dirty="0" err="1" smtClean="0">
                    <a:gradFill>
                      <a:gsLst>
                        <a:gs pos="0">
                          <a:schemeClr val="bg1"/>
                        </a:gs>
                        <a:gs pos="79000">
                          <a:schemeClr val="bg1"/>
                        </a:gs>
                      </a:gsLst>
                      <a:lin ang="16200000" scaled="0"/>
                    </a:gradFill>
                    <a:latin typeface="Segoe UI" pitchFamily="34" charset="0"/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2243485" y="2354491"/>
                <a:ext cx="286524" cy="286524"/>
                <a:chOff x="-635832" y="3496500"/>
                <a:chExt cx="286524" cy="286524"/>
              </a:xfrm>
            </p:grpSpPr>
            <p:sp>
              <p:nvSpPr>
                <p:cNvPr id="51" name="Oval 50"/>
                <p:cNvSpPr/>
                <p:nvPr/>
              </p:nvSpPr>
              <p:spPr bwMode="auto">
                <a:xfrm>
                  <a:off x="-635832" y="3496500"/>
                  <a:ext cx="286524" cy="286524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bg1"/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099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 b="1" spc="-5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Segoe UI" pitchFamily="34" charset="0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-566006" y="3496500"/>
                  <a:ext cx="16190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b="1" dirty="0">
                      <a:gradFill>
                        <a:gsLst>
                          <a:gs pos="0">
                            <a:schemeClr val="bg1"/>
                          </a:gs>
                          <a:gs pos="79000">
                            <a:schemeClr val="bg1"/>
                          </a:gs>
                        </a:gsLst>
                        <a:lin ang="16200000" scaled="0"/>
                      </a:gradFill>
                      <a:latin typeface="Segoe UI" pitchFamily="34" charset="0"/>
                      <a:ea typeface="Segoe UI" pitchFamily="34" charset="0"/>
                      <a:cs typeface="Segoe UI" pitchFamily="34" charset="0"/>
                    </a:rPr>
                    <a:t>A</a:t>
                  </a:r>
                  <a:endParaRPr lang="ru-RU" b="1" dirty="0" err="1" smtClean="0">
                    <a:gradFill>
                      <a:gsLst>
                        <a:gs pos="0">
                          <a:schemeClr val="bg1"/>
                        </a:gs>
                        <a:gs pos="79000">
                          <a:schemeClr val="bg1"/>
                        </a:gs>
                      </a:gsLst>
                      <a:lin ang="16200000" scaled="0"/>
                    </a:gradFill>
                    <a:latin typeface="Segoe UI" pitchFamily="34" charset="0"/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2992717" y="2344966"/>
                <a:ext cx="286524" cy="286524"/>
                <a:chOff x="-635832" y="3496500"/>
                <a:chExt cx="286524" cy="286524"/>
              </a:xfrm>
            </p:grpSpPr>
            <p:sp>
              <p:nvSpPr>
                <p:cNvPr id="54" name="Oval 53"/>
                <p:cNvSpPr/>
                <p:nvPr/>
              </p:nvSpPr>
              <p:spPr bwMode="auto">
                <a:xfrm>
                  <a:off x="-635832" y="3496500"/>
                  <a:ext cx="286524" cy="286524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bg1"/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099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 b="1" spc="-5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Segoe UI" pitchFamily="34" charset="0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-566006" y="3496500"/>
                  <a:ext cx="16190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b="1" dirty="0">
                      <a:gradFill>
                        <a:gsLst>
                          <a:gs pos="0">
                            <a:schemeClr val="bg1"/>
                          </a:gs>
                          <a:gs pos="79000">
                            <a:schemeClr val="bg1"/>
                          </a:gs>
                        </a:gsLst>
                        <a:lin ang="16200000" scaled="0"/>
                      </a:gradFill>
                      <a:latin typeface="Segoe UI" pitchFamily="34" charset="0"/>
                      <a:ea typeface="Segoe UI" pitchFamily="34" charset="0"/>
                      <a:cs typeface="Segoe UI" pitchFamily="34" charset="0"/>
                    </a:rPr>
                    <a:t>A</a:t>
                  </a:r>
                  <a:endParaRPr lang="ru-RU" b="1" dirty="0" err="1" smtClean="0">
                    <a:gradFill>
                      <a:gsLst>
                        <a:gs pos="0">
                          <a:schemeClr val="bg1"/>
                        </a:gs>
                        <a:gs pos="79000">
                          <a:schemeClr val="bg1"/>
                        </a:gs>
                      </a:gsLst>
                      <a:lin ang="16200000" scaled="0"/>
                    </a:gradFill>
                    <a:latin typeface="Segoe UI" pitchFamily="34" charset="0"/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3554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393192" y="228600"/>
            <a:ext cx="8363938" cy="664797"/>
          </a:xfrm>
        </p:spPr>
        <p:txBody>
          <a:bodyPr/>
          <a:lstStyle/>
          <a:p>
            <a:r>
              <a:rPr lang="en-US" dirty="0" smtClean="0"/>
              <a:t>Legacy tools still require agents</a:t>
            </a:r>
            <a:endParaRPr lang="ru-RU" dirty="0"/>
          </a:p>
        </p:txBody>
      </p:sp>
      <p:grpSp>
        <p:nvGrpSpPr>
          <p:cNvPr id="3" name="Group 2"/>
          <p:cNvGrpSpPr/>
          <p:nvPr/>
        </p:nvGrpSpPr>
        <p:grpSpPr>
          <a:xfrm>
            <a:off x="873006" y="1628800"/>
            <a:ext cx="3168352" cy="3662022"/>
            <a:chOff x="430958" y="1484784"/>
            <a:chExt cx="3420962" cy="3953991"/>
          </a:xfrm>
        </p:grpSpPr>
        <p:sp>
          <p:nvSpPr>
            <p:cNvPr id="19" name="Rectangle 18"/>
            <p:cNvSpPr/>
            <p:nvPr/>
          </p:nvSpPr>
          <p:spPr bwMode="auto">
            <a:xfrm>
              <a:off x="430958" y="1484784"/>
              <a:ext cx="3420962" cy="3953991"/>
            </a:xfrm>
            <a:prstGeom prst="rect">
              <a:avLst/>
            </a:prstGeom>
            <a:solidFill>
              <a:schemeClr val="accent6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ru-RU" spc="-5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952550" y="2047131"/>
              <a:ext cx="2429222" cy="2870937"/>
              <a:chOff x="1062658" y="2009031"/>
              <a:chExt cx="2216583" cy="2619633"/>
            </a:xfrm>
          </p:grpSpPr>
          <p:sp>
            <p:nvSpPr>
              <p:cNvPr id="33" name="Right Triangle 32"/>
              <p:cNvSpPr/>
              <p:nvPr/>
            </p:nvSpPr>
            <p:spPr>
              <a:xfrm rot="18977060">
                <a:off x="1737255" y="2860192"/>
                <a:ext cx="740767" cy="716187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35" name="Picture 2" descr="D:\Kotya\presentation\metro\icons\vm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825" y="2009031"/>
                <a:ext cx="590731" cy="5907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D:\Kotya\presentation\metro\icons\vm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4116" y="2009031"/>
                <a:ext cx="590731" cy="5907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D:\Kotya\presentation\metro\icons\vm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2125" y="2009031"/>
                <a:ext cx="590731" cy="5907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1062658" y="2703498"/>
                <a:ext cx="2110198" cy="720080"/>
                <a:chOff x="943448" y="2924944"/>
                <a:chExt cx="2110198" cy="720080"/>
              </a:xfrm>
            </p:grpSpPr>
            <p:sp>
              <p:nvSpPr>
                <p:cNvPr id="40" name="Rounded Rectangle 39"/>
                <p:cNvSpPr/>
                <p:nvPr/>
              </p:nvSpPr>
              <p:spPr bwMode="auto">
                <a:xfrm>
                  <a:off x="943448" y="2924944"/>
                  <a:ext cx="2110198" cy="720080"/>
                </a:xfrm>
                <a:prstGeom prst="roundRect">
                  <a:avLst>
                    <a:gd name="adj" fmla="val 10053"/>
                  </a:avLst>
                </a:prstGeom>
                <a:solidFill>
                  <a:schemeClr val="bg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099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pc="-5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Segoe UI" pitchFamily="34" charset="0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1151998" y="3131095"/>
                  <a:ext cx="169181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2000" spc="-70" dirty="0" smtClean="0">
                      <a:gradFill>
                        <a:gsLst>
                          <a:gs pos="0">
                            <a:srgbClr val="005CAB"/>
                          </a:gs>
                          <a:gs pos="80000">
                            <a:srgbClr val="005CAB"/>
                          </a:gs>
                        </a:gsLst>
                        <a:lin ang="16200000" scaled="0"/>
                      </a:gradFill>
                      <a:latin typeface="Segoe UI" pitchFamily="34" charset="0"/>
                      <a:ea typeface="Segoe UI" pitchFamily="34" charset="0"/>
                      <a:cs typeface="Segoe UI" pitchFamily="34" charset="0"/>
                    </a:rPr>
                    <a:t>Hypervisor Host</a:t>
                  </a:r>
                  <a:endParaRPr lang="ru-RU" sz="2000" spc="-70" dirty="0" err="1" smtClean="0">
                    <a:gradFill>
                      <a:gsLst>
                        <a:gs pos="0">
                          <a:srgbClr val="005CAB"/>
                        </a:gs>
                        <a:gs pos="80000">
                          <a:srgbClr val="005CAB"/>
                        </a:gs>
                      </a:gsLst>
                      <a:lin ang="16200000" scaled="0"/>
                    </a:gradFill>
                    <a:latin typeface="Segoe UI" pitchFamily="34" charset="0"/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1552444" y="3790590"/>
                <a:ext cx="1070371" cy="838074"/>
                <a:chOff x="2468090" y="2268092"/>
                <a:chExt cx="1504551" cy="1178026"/>
              </a:xfrm>
            </p:grpSpPr>
            <p:pic>
              <p:nvPicPr>
                <p:cNvPr id="43" name="Picture 3" descr="D:\Kotya\presentation\metro\icons\server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68090" y="2268092"/>
                  <a:ext cx="1504551" cy="3688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" name="Picture 3" descr="D:\Kotya\presentation\metro\icons\server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68090" y="2673971"/>
                  <a:ext cx="1504551" cy="3688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" name="Picture 3" descr="D:\Kotya\presentation\metro\icons\server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68090" y="3077298"/>
                  <a:ext cx="1504551" cy="3688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6" name="Group 45"/>
              <p:cNvGrpSpPr/>
              <p:nvPr/>
            </p:nvGrpSpPr>
            <p:grpSpPr>
              <a:xfrm>
                <a:off x="1482057" y="2354491"/>
                <a:ext cx="286524" cy="286524"/>
                <a:chOff x="-635832" y="3496500"/>
                <a:chExt cx="286524" cy="286524"/>
              </a:xfrm>
            </p:grpSpPr>
            <p:sp>
              <p:nvSpPr>
                <p:cNvPr id="47" name="Oval 46"/>
                <p:cNvSpPr/>
                <p:nvPr/>
              </p:nvSpPr>
              <p:spPr bwMode="auto">
                <a:xfrm>
                  <a:off x="-635832" y="3496500"/>
                  <a:ext cx="286524" cy="286524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bg1"/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099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 b="1" spc="-5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Segoe UI" pitchFamily="34" charset="0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-566006" y="3496500"/>
                  <a:ext cx="16190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b="1" dirty="0">
                      <a:gradFill>
                        <a:gsLst>
                          <a:gs pos="0">
                            <a:srgbClr val="FFFFFF"/>
                          </a:gs>
                          <a:gs pos="79000">
                            <a:srgbClr val="FFFFFF"/>
                          </a:gs>
                        </a:gsLst>
                        <a:lin ang="16200000" scaled="0"/>
                      </a:gradFill>
                      <a:latin typeface="Segoe UI" pitchFamily="34" charset="0"/>
                      <a:ea typeface="Segoe UI" pitchFamily="34" charset="0"/>
                      <a:cs typeface="Segoe UI" pitchFamily="34" charset="0"/>
                    </a:rPr>
                    <a:t>A</a:t>
                  </a:r>
                  <a:endParaRPr lang="ru-RU" b="1" dirty="0" err="1" smtClean="0">
                    <a:gradFill>
                      <a:gsLst>
                        <a:gs pos="0">
                          <a:srgbClr val="FFFFFF"/>
                        </a:gs>
                        <a:gs pos="79000">
                          <a:srgbClr val="FFFFFF"/>
                        </a:gs>
                      </a:gsLst>
                      <a:lin ang="16200000" scaled="0"/>
                    </a:gradFill>
                    <a:latin typeface="Segoe UI" pitchFamily="34" charset="0"/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2243485" y="2354491"/>
                <a:ext cx="286524" cy="286524"/>
                <a:chOff x="-635832" y="3496500"/>
                <a:chExt cx="286524" cy="286524"/>
              </a:xfrm>
            </p:grpSpPr>
            <p:sp>
              <p:nvSpPr>
                <p:cNvPr id="51" name="Oval 50"/>
                <p:cNvSpPr/>
                <p:nvPr/>
              </p:nvSpPr>
              <p:spPr bwMode="auto">
                <a:xfrm>
                  <a:off x="-635832" y="3496500"/>
                  <a:ext cx="286524" cy="286524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bg1"/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099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 b="1" spc="-5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Segoe UI" pitchFamily="34" charset="0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-566006" y="3496500"/>
                  <a:ext cx="16190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b="1" dirty="0">
                      <a:gradFill>
                        <a:gsLst>
                          <a:gs pos="0">
                            <a:srgbClr val="FFFFFF"/>
                          </a:gs>
                          <a:gs pos="79000">
                            <a:srgbClr val="FFFFFF"/>
                          </a:gs>
                        </a:gsLst>
                        <a:lin ang="16200000" scaled="0"/>
                      </a:gradFill>
                      <a:latin typeface="Segoe UI" pitchFamily="34" charset="0"/>
                      <a:ea typeface="Segoe UI" pitchFamily="34" charset="0"/>
                      <a:cs typeface="Segoe UI" pitchFamily="34" charset="0"/>
                    </a:rPr>
                    <a:t>A</a:t>
                  </a:r>
                  <a:endParaRPr lang="ru-RU" b="1" dirty="0" err="1" smtClean="0">
                    <a:gradFill>
                      <a:gsLst>
                        <a:gs pos="0">
                          <a:srgbClr val="FFFFFF"/>
                        </a:gs>
                        <a:gs pos="79000">
                          <a:srgbClr val="FFFFFF"/>
                        </a:gs>
                      </a:gsLst>
                      <a:lin ang="16200000" scaled="0"/>
                    </a:gradFill>
                    <a:latin typeface="Segoe UI" pitchFamily="34" charset="0"/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2992717" y="2344966"/>
                <a:ext cx="286524" cy="286524"/>
                <a:chOff x="-635832" y="3496500"/>
                <a:chExt cx="286524" cy="286524"/>
              </a:xfrm>
            </p:grpSpPr>
            <p:sp>
              <p:nvSpPr>
                <p:cNvPr id="54" name="Oval 53"/>
                <p:cNvSpPr/>
                <p:nvPr/>
              </p:nvSpPr>
              <p:spPr bwMode="auto">
                <a:xfrm>
                  <a:off x="-635832" y="3496500"/>
                  <a:ext cx="286524" cy="286524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bg1"/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099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 b="1" spc="-5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Segoe UI" pitchFamily="34" charset="0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-566006" y="3496500"/>
                  <a:ext cx="16190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b="1" dirty="0">
                      <a:gradFill>
                        <a:gsLst>
                          <a:gs pos="0">
                            <a:srgbClr val="FFFFFF"/>
                          </a:gs>
                          <a:gs pos="79000">
                            <a:srgbClr val="FFFFFF"/>
                          </a:gs>
                        </a:gsLst>
                        <a:lin ang="16200000" scaled="0"/>
                      </a:gradFill>
                      <a:latin typeface="Segoe UI" pitchFamily="34" charset="0"/>
                      <a:ea typeface="Segoe UI" pitchFamily="34" charset="0"/>
                      <a:cs typeface="Segoe UI" pitchFamily="34" charset="0"/>
                    </a:rPr>
                    <a:t>A</a:t>
                  </a:r>
                  <a:endParaRPr lang="ru-RU" b="1" dirty="0" err="1" smtClean="0">
                    <a:gradFill>
                      <a:gsLst>
                        <a:gs pos="0">
                          <a:srgbClr val="FFFFFF"/>
                        </a:gs>
                        <a:gs pos="79000">
                          <a:srgbClr val="FFFFFF"/>
                        </a:gs>
                      </a:gsLst>
                      <a:lin ang="16200000" scaled="0"/>
                    </a:gradFill>
                    <a:latin typeface="Segoe UI" pitchFamily="34" charset="0"/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</p:grpSp>
      </p:grpSp>
      <p:sp>
        <p:nvSpPr>
          <p:cNvPr id="27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685301" y="1447800"/>
            <a:ext cx="3847139" cy="4832092"/>
          </a:xfrm>
        </p:spPr>
        <p:txBody>
          <a:bodyPr/>
          <a:lstStyle/>
          <a:p>
            <a:pPr marL="0" indent="0">
              <a:spcBef>
                <a:spcPts val="1000"/>
              </a:spcBef>
              <a:buNone/>
            </a:pPr>
            <a:r>
              <a:rPr lang="en-US" dirty="0">
                <a:gradFill flip="none" rotWithShape="1">
                  <a:gsLst>
                    <a:gs pos="0">
                      <a:schemeClr val="accent2"/>
                    </a:gs>
                    <a:gs pos="86000">
                      <a:schemeClr val="accent2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Costly: </a:t>
            </a:r>
            <a:endParaRPr lang="en-US" dirty="0"/>
          </a:p>
          <a:p>
            <a:pPr marL="0" indent="0">
              <a:spcBef>
                <a:spcPts val="500"/>
              </a:spcBef>
              <a:spcAft>
                <a:spcPts val="1500"/>
              </a:spcAft>
              <a:buNone/>
            </a:pPr>
            <a:r>
              <a:rPr lang="en-US" sz="2400" dirty="0" smtClean="0"/>
              <a:t>to </a:t>
            </a:r>
            <a:r>
              <a:rPr lang="en-US" sz="2400" dirty="0"/>
              <a:t>license, </a:t>
            </a:r>
            <a:r>
              <a:rPr lang="en-US" sz="2400" dirty="0" smtClean="0"/>
              <a:t>deploy and </a:t>
            </a:r>
            <a:r>
              <a:rPr lang="en-US" sz="2400" dirty="0"/>
              <a:t>maintain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agents in every </a:t>
            </a:r>
            <a:r>
              <a:rPr lang="en-US" sz="2400" dirty="0"/>
              <a:t>VM</a:t>
            </a:r>
          </a:p>
          <a:p>
            <a:pPr marL="0" indent="0">
              <a:buNone/>
            </a:pPr>
            <a:r>
              <a:rPr lang="en-US" dirty="0" smtClean="0">
                <a:gradFill flip="none" rotWithShape="1">
                  <a:gsLst>
                    <a:gs pos="0">
                      <a:schemeClr val="accent2"/>
                    </a:gs>
                    <a:gs pos="86000">
                      <a:schemeClr val="accent2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Complex:</a:t>
            </a:r>
            <a:endParaRPr lang="en-US" dirty="0"/>
          </a:p>
          <a:p>
            <a:pPr marL="0" indent="0">
              <a:spcBef>
                <a:spcPts val="500"/>
              </a:spcBef>
              <a:spcAft>
                <a:spcPts val="1500"/>
              </a:spcAft>
              <a:buNone/>
            </a:pPr>
            <a:r>
              <a:rPr lang="en-US" sz="2400" dirty="0" smtClean="0"/>
              <a:t>to troubleshoot and resolve</a:t>
            </a:r>
            <a:br>
              <a:rPr lang="en-US" sz="2400" dirty="0" smtClean="0"/>
            </a:br>
            <a:r>
              <a:rPr lang="en-US" sz="2400" dirty="0" smtClean="0"/>
              <a:t>conflicts on VMs</a:t>
            </a:r>
            <a:endParaRPr lang="en-US" sz="2400" dirty="0"/>
          </a:p>
          <a:p>
            <a:pPr marL="0" indent="0">
              <a:buNone/>
            </a:pPr>
            <a:r>
              <a:rPr lang="en-US" dirty="0">
                <a:gradFill flip="none" rotWithShape="1">
                  <a:gsLst>
                    <a:gs pos="0">
                      <a:schemeClr val="accent2"/>
                    </a:gs>
                    <a:gs pos="86000">
                      <a:schemeClr val="accent2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Risky: </a:t>
            </a:r>
            <a:endParaRPr lang="en-US" dirty="0"/>
          </a:p>
          <a:p>
            <a:pPr marL="0" indent="0">
              <a:spcBef>
                <a:spcPts val="500"/>
              </a:spcBef>
              <a:spcAft>
                <a:spcPts val="1500"/>
              </a:spcAft>
              <a:buNone/>
            </a:pPr>
            <a:r>
              <a:rPr lang="en-US" sz="2400" dirty="0" smtClean="0"/>
              <a:t>doesn’t fully protect new </a:t>
            </a:r>
            <a:br>
              <a:rPr lang="en-US" sz="2400" dirty="0" smtClean="0"/>
            </a:br>
            <a:r>
              <a:rPr lang="en-US" sz="2400" dirty="0" smtClean="0"/>
              <a:t>or </a:t>
            </a:r>
            <a:r>
              <a:rPr lang="en-US" sz="2400" dirty="0"/>
              <a:t>powered-off VMs</a:t>
            </a:r>
          </a:p>
          <a:p>
            <a:pPr>
              <a:spcAft>
                <a:spcPts val="150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3581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"/>
</p:tagLst>
</file>

<file path=ppt/theme/theme1.xml><?xml version="1.0" encoding="utf-8"?>
<a:theme xmlns:a="http://schemas.openxmlformats.org/drawingml/2006/main" name="Veeam Partner Day Cover Template">
  <a:themeElements>
    <a:clrScheme name="Custom 17">
      <a:dk1>
        <a:srgbClr val="000000"/>
      </a:dk1>
      <a:lt1>
        <a:srgbClr val="FFFFFF"/>
      </a:lt1>
      <a:dk2>
        <a:srgbClr val="54B948"/>
      </a:dk2>
      <a:lt2>
        <a:srgbClr val="FFFFFF"/>
      </a:lt2>
      <a:accent1>
        <a:srgbClr val="54B948"/>
      </a:accent1>
      <a:accent2>
        <a:srgbClr val="0076BD"/>
      </a:accent2>
      <a:accent3>
        <a:srgbClr val="FFD300"/>
      </a:accent3>
      <a:accent4>
        <a:srgbClr val="7BC143"/>
      </a:accent4>
      <a:accent5>
        <a:srgbClr val="F3901D"/>
      </a:accent5>
      <a:accent6>
        <a:srgbClr val="005CAB"/>
      </a:accent6>
      <a:hlink>
        <a:srgbClr val="00AEEF"/>
      </a:hlink>
      <a:folHlink>
        <a:srgbClr val="5CD2FF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<a:prstTxWarp prst="textNoShape">
          <a:avLst/>
        </a:prstTxWarp>
        <a:noAutofit/>
      </a:bodyPr>
      <a:lstStyle>
        <a:defPPr defTabSz="914099" fontAlgn="base">
          <a:spcBef>
            <a:spcPct val="0"/>
          </a:spcBef>
          <a:spcAft>
            <a:spcPct val="0"/>
          </a:spcAft>
          <a:defRPr spc="-5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atin typeface="Segoe UI" pitchFamily="34" charset="0"/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4000" dirty="0" err="1" smtClean="0">
            <a:gradFill>
              <a:gsLst>
                <a:gs pos="0">
                  <a:schemeClr val="tx1"/>
                </a:gs>
                <a:gs pos="86000">
                  <a:schemeClr val="tx1"/>
                </a:gs>
              </a:gsLst>
              <a:lin ang="5400000" scaled="0"/>
            </a:gradFill>
            <a:latin typeface="Segoe UI Light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Veeam Partner Day Inner Slides Template ">
  <a:themeElements>
    <a:clrScheme name="Custom 17">
      <a:dk1>
        <a:srgbClr val="000000"/>
      </a:dk1>
      <a:lt1>
        <a:srgbClr val="FFFFFF"/>
      </a:lt1>
      <a:dk2>
        <a:srgbClr val="54B948"/>
      </a:dk2>
      <a:lt2>
        <a:srgbClr val="FFFFFF"/>
      </a:lt2>
      <a:accent1>
        <a:srgbClr val="54B948"/>
      </a:accent1>
      <a:accent2>
        <a:srgbClr val="0076BD"/>
      </a:accent2>
      <a:accent3>
        <a:srgbClr val="FFD300"/>
      </a:accent3>
      <a:accent4>
        <a:srgbClr val="7BC143"/>
      </a:accent4>
      <a:accent5>
        <a:srgbClr val="F3901D"/>
      </a:accent5>
      <a:accent6>
        <a:srgbClr val="005CAB"/>
      </a:accent6>
      <a:hlink>
        <a:srgbClr val="00AEEF"/>
      </a:hlink>
      <a:folHlink>
        <a:srgbClr val="5CD2FF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<a:prstTxWarp prst="textNoShape">
          <a:avLst/>
        </a:prstTxWarp>
        <a:noAutofit/>
      </a:bodyPr>
      <a:lstStyle>
        <a:defPPr defTabSz="914099" fontAlgn="base">
          <a:spcBef>
            <a:spcPct val="0"/>
          </a:spcBef>
          <a:spcAft>
            <a:spcPct val="0"/>
          </a:spcAft>
          <a:defRPr spc="-5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atin typeface="Segoe UI" pitchFamily="34" charset="0"/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4000" dirty="0" err="1" smtClean="0"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80000">
                  <a:schemeClr val="tx1">
                    <a:lumMod val="65000"/>
                    <a:lumOff val="35000"/>
                  </a:schemeClr>
                </a:gs>
              </a:gsLst>
              <a:lin ang="16200000" scaled="0"/>
            </a:gradFill>
            <a:latin typeface="Segoe UI Light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Veeam Metro Style Template</Template>
  <TotalTime>0</TotalTime>
  <Words>654</Words>
  <Application>Microsoft Office PowerPoint</Application>
  <PresentationFormat>On-screen Show (4:3)</PresentationFormat>
  <Paragraphs>176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Lao UI</vt:lpstr>
      <vt:lpstr>Segoe UI</vt:lpstr>
      <vt:lpstr>Segoe UI Light</vt:lpstr>
      <vt:lpstr>Segoe UI Semibold</vt:lpstr>
      <vt:lpstr>Veeam Partner Day Cover Template</vt:lpstr>
      <vt:lpstr>Veeam Partner Day Inner Slides Template </vt:lpstr>
      <vt:lpstr>PowerPoint Presentation</vt:lpstr>
      <vt:lpstr>What we do!</vt:lpstr>
      <vt:lpstr>A vicious cycle</vt:lpstr>
      <vt:lpstr>The solution</vt:lpstr>
      <vt:lpstr>Veeam Backup and Replication</vt:lpstr>
      <vt:lpstr>Veeam ONE</vt:lpstr>
      <vt:lpstr>What is Veeam MP?</vt:lpstr>
      <vt:lpstr>Physical backups don’t work</vt:lpstr>
      <vt:lpstr>Legacy tools still require agents</vt:lpstr>
      <vt:lpstr>Veeam Backup &amp; Replication Instant Recovery</vt:lpstr>
      <vt:lpstr>Veeam Backup &amp; Replication Item Recovery</vt:lpstr>
      <vt:lpstr>Widespread adoption</vt:lpstr>
      <vt:lpstr>Veeam innovation</vt:lpstr>
      <vt:lpstr>Numerous awards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Ekaterina Shamraeva</dc:creator>
  <cp:lastModifiedBy>Moritz Hoefer</cp:lastModifiedBy>
  <cp:revision>44</cp:revision>
  <dcterms:created xsi:type="dcterms:W3CDTF">2013-02-01T12:27:21Z</dcterms:created>
  <dcterms:modified xsi:type="dcterms:W3CDTF">2013-06-05T11:46:44Z</dcterms:modified>
</cp:coreProperties>
</file>