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4"/>
  </p:sldMasterIdLst>
  <p:notesMasterIdLst>
    <p:notesMasterId r:id="rId39"/>
  </p:notesMasterIdLst>
  <p:handoutMasterIdLst>
    <p:handoutMasterId r:id="rId40"/>
  </p:handoutMasterIdLst>
  <p:sldIdLst>
    <p:sldId id="425" r:id="rId5"/>
    <p:sldId id="426" r:id="rId6"/>
    <p:sldId id="427" r:id="rId7"/>
    <p:sldId id="495" r:id="rId8"/>
    <p:sldId id="459" r:id="rId9"/>
    <p:sldId id="464" r:id="rId10"/>
    <p:sldId id="497" r:id="rId11"/>
    <p:sldId id="498" r:id="rId12"/>
    <p:sldId id="499" r:id="rId13"/>
    <p:sldId id="496" r:id="rId14"/>
    <p:sldId id="467" r:id="rId15"/>
    <p:sldId id="500" r:id="rId16"/>
    <p:sldId id="501" r:id="rId17"/>
    <p:sldId id="468" r:id="rId18"/>
    <p:sldId id="502" r:id="rId19"/>
    <p:sldId id="503" r:id="rId20"/>
    <p:sldId id="504" r:id="rId21"/>
    <p:sldId id="505" r:id="rId22"/>
    <p:sldId id="507" r:id="rId23"/>
    <p:sldId id="506" r:id="rId24"/>
    <p:sldId id="470" r:id="rId25"/>
    <p:sldId id="508" r:id="rId26"/>
    <p:sldId id="511" r:id="rId27"/>
    <p:sldId id="509" r:id="rId28"/>
    <p:sldId id="510" r:id="rId29"/>
    <p:sldId id="479" r:id="rId30"/>
    <p:sldId id="514" r:id="rId31"/>
    <p:sldId id="515" r:id="rId32"/>
    <p:sldId id="516" r:id="rId33"/>
    <p:sldId id="517" r:id="rId34"/>
    <p:sldId id="518" r:id="rId35"/>
    <p:sldId id="519" r:id="rId36"/>
    <p:sldId id="492" r:id="rId37"/>
    <p:sldId id="493" r:id="rId38"/>
  </p:sldIdLst>
  <p:sldSz cx="9144000" cy="6858000" type="screen4x3"/>
  <p:notesSz cx="9236075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1E6CF"/>
    <a:srgbClr val="E9F3E9"/>
    <a:srgbClr val="EAEAEA"/>
    <a:srgbClr val="DDDDDD"/>
    <a:srgbClr val="3B8732"/>
    <a:srgbClr val="FFFFFF"/>
    <a:srgbClr val="6F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2" autoAdjust="0"/>
    <p:restoredTop sz="82034" autoAdjust="0"/>
  </p:normalViewPr>
  <p:slideViewPr>
    <p:cSldViewPr>
      <p:cViewPr varScale="1">
        <p:scale>
          <a:sx n="89" d="100"/>
          <a:sy n="89" d="100"/>
        </p:scale>
        <p:origin x="-7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496" y="-78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505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639" y="0"/>
            <a:ext cx="4002299" cy="3505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1C1DB-B47A-420C-8471-6DA05C281D15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02299" cy="3505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639" y="6658664"/>
            <a:ext cx="4002299" cy="3505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8702B-D497-4BB6-B39F-C7D87FF45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758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505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1639" y="0"/>
            <a:ext cx="4002299" cy="3505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793E6-1A0A-4D30-9D3D-95C827DEC5C3}" type="datetimeFigureOut">
              <a:rPr lang="en-US" smtClean="0"/>
              <a:pPr/>
              <a:t>12/7/2011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608" y="3329940"/>
            <a:ext cx="7388860" cy="3154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02299" cy="3505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1639" y="6658664"/>
            <a:ext cx="4002299" cy="3505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66ECA-9018-44B2-BEC1-789DE54611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028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20110215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66ECA-9018-44B2-BEC1-789DE54611F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20110215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66ECA-9018-44B2-BEC1-789DE54611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20110215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66ECA-9018-44B2-BEC1-789DE54611FB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alllogos_nolin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846565"/>
            <a:ext cx="6545382" cy="646331"/>
          </a:xfrm>
          <a:noFill/>
        </p:spPr>
        <p:txBody>
          <a:bodyPr lIns="0" rIns="0"/>
          <a:lstStyle>
            <a:lvl1pPr>
              <a:defRPr sz="3600" baseline="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720000" y="2571744"/>
            <a:ext cx="4070025" cy="461665"/>
          </a:xfrm>
        </p:spPr>
        <p:txBody>
          <a:bodyPr wrap="none" lIns="0" rIns="0">
            <a:spAutoFit/>
          </a:bodyPr>
          <a:lstStyle>
            <a:lvl1pPr>
              <a:buNone/>
              <a:defRPr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749357" y="3471390"/>
            <a:ext cx="3385607" cy="369332"/>
          </a:xfrm>
        </p:spPr>
        <p:txBody>
          <a:bodyPr wrap="none" lIns="0" rIns="0">
            <a:sp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 sz="1800" baseline="0">
                <a:solidFill>
                  <a:srgbClr val="000000"/>
                </a:solidFill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dirty="0" smtClean="0"/>
              <a:t>Presenter names – Arial 18 black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green lin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32000" y="332656"/>
            <a:ext cx="8143903" cy="5472608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  <a:lvl2pPr>
              <a:defRPr baseline="0">
                <a:solidFill>
                  <a:srgbClr val="000000"/>
                </a:solidFill>
              </a:defRPr>
            </a:lvl2pPr>
            <a:lvl3pPr>
              <a:defRPr baseline="0">
                <a:solidFill>
                  <a:srgbClr val="000000"/>
                </a:solidFill>
              </a:defRPr>
            </a:lvl3pPr>
            <a:lvl4pPr>
              <a:defRPr baseline="0">
                <a:solidFill>
                  <a:srgbClr val="000000"/>
                </a:solidFill>
              </a:defRPr>
            </a:lvl4pPr>
            <a:lvl5pPr>
              <a:defRPr baseline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logo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200"/>
            <a:ext cx="5141151" cy="5232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32000" y="972000"/>
            <a:ext cx="8143903" cy="5625352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  <a:lvl2pPr>
              <a:defRPr baseline="0">
                <a:solidFill>
                  <a:srgbClr val="000000"/>
                </a:solidFill>
              </a:defRPr>
            </a:lvl2pPr>
            <a:lvl3pPr>
              <a:defRPr baseline="0">
                <a:solidFill>
                  <a:srgbClr val="000000"/>
                </a:solidFill>
              </a:defRPr>
            </a:lvl3pPr>
            <a:lvl4pPr>
              <a:defRPr baseline="0">
                <a:solidFill>
                  <a:srgbClr val="000000"/>
                </a:solidFill>
              </a:defRPr>
            </a:lvl4pPr>
            <a:lvl5pPr>
              <a:defRPr baseline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logos &amp; no green lin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32000" y="260648"/>
            <a:ext cx="8143903" cy="6336704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  <a:lvl2pPr>
              <a:defRPr baseline="0">
                <a:solidFill>
                  <a:srgbClr val="000000"/>
                </a:solidFill>
              </a:defRPr>
            </a:lvl2pPr>
            <a:lvl3pPr>
              <a:defRPr baseline="0">
                <a:solidFill>
                  <a:srgbClr val="000000"/>
                </a:solidFill>
              </a:defRPr>
            </a:lvl3pPr>
            <a:lvl4pPr>
              <a:defRPr baseline="0">
                <a:solidFill>
                  <a:srgbClr val="000000"/>
                </a:solidFill>
              </a:defRPr>
            </a:lvl4pPr>
            <a:lvl5pPr>
              <a:defRPr baseline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alllogos_lin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846565"/>
            <a:ext cx="6545382" cy="646331"/>
          </a:xfrm>
          <a:noFill/>
        </p:spPr>
        <p:txBody>
          <a:bodyPr lIns="0" rIns="0"/>
          <a:lstStyle>
            <a:lvl1pPr>
              <a:defRPr sz="3600" baseline="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720000" y="2571744"/>
            <a:ext cx="4070025" cy="461665"/>
          </a:xfrm>
        </p:spPr>
        <p:txBody>
          <a:bodyPr wrap="none" lIns="0" rIns="0">
            <a:spAutoFit/>
          </a:bodyPr>
          <a:lstStyle>
            <a:lvl1pPr>
              <a:buNone/>
              <a:defRPr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749357" y="3471391"/>
            <a:ext cx="3385607" cy="369332"/>
          </a:xfrm>
        </p:spPr>
        <p:txBody>
          <a:bodyPr wrap="none" lIns="0" rIns="0">
            <a:spAutoFit/>
          </a:bodyPr>
          <a:lstStyle>
            <a:lvl1pPr>
              <a:buNone/>
              <a:defRPr sz="1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Presenter names – Arial 18 black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3568" y="3212976"/>
            <a:ext cx="7848872" cy="0"/>
          </a:xfrm>
          <a:prstGeom prst="line">
            <a:avLst/>
          </a:prstGeom>
          <a:ln w="3175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83568" y="3212976"/>
            <a:ext cx="7848872" cy="0"/>
          </a:xfrm>
          <a:prstGeom prst="line">
            <a:avLst/>
          </a:prstGeom>
          <a:ln w="3175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83568" y="3212976"/>
            <a:ext cx="7848872" cy="0"/>
          </a:xfrm>
          <a:prstGeom prst="line">
            <a:avLst/>
          </a:prstGeom>
          <a:ln w="3175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755576" y="3212976"/>
            <a:ext cx="4197424" cy="0"/>
          </a:xfrm>
          <a:prstGeom prst="line">
            <a:avLst/>
          </a:prstGeom>
          <a:ln w="635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2log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846565"/>
            <a:ext cx="6545382" cy="646331"/>
          </a:xfrm>
          <a:noFill/>
        </p:spPr>
        <p:txBody>
          <a:bodyPr lIns="0" rIns="0"/>
          <a:lstStyle>
            <a:lvl1pPr>
              <a:defRPr sz="3600" baseline="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720000" y="2571744"/>
            <a:ext cx="4254691" cy="461665"/>
          </a:xfrm>
        </p:spPr>
        <p:txBody>
          <a:bodyPr wrap="none" lIns="0">
            <a:spAutoFit/>
          </a:bodyPr>
          <a:lstStyle>
            <a:lvl1pPr>
              <a:buNone/>
              <a:defRPr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749357" y="3471390"/>
            <a:ext cx="3385607" cy="369332"/>
          </a:xfrm>
        </p:spPr>
        <p:txBody>
          <a:bodyPr wrap="none" lIns="0" rIns="0">
            <a:spAutoFit/>
          </a:bodyPr>
          <a:lstStyle>
            <a:lvl1pPr>
              <a:buNone/>
              <a:defRPr sz="18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Presenter names – Arial 18 black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683568" y="3212976"/>
            <a:ext cx="7848872" cy="0"/>
          </a:xfrm>
          <a:prstGeom prst="line">
            <a:avLst/>
          </a:prstGeom>
          <a:ln w="3175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83568" y="3212976"/>
            <a:ext cx="7848872" cy="0"/>
          </a:xfrm>
          <a:prstGeom prst="line">
            <a:avLst/>
          </a:prstGeom>
          <a:ln w="3175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83568" y="3212976"/>
            <a:ext cx="7848872" cy="0"/>
          </a:xfrm>
          <a:prstGeom prst="line">
            <a:avLst/>
          </a:prstGeom>
          <a:ln w="3175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5141151" cy="52322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 anchorCtr="0">
            <a:spAutoFit/>
          </a:bodyPr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32000" y="972000"/>
            <a:ext cx="8143903" cy="4572016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  <a:lvl2pPr>
              <a:defRPr baseline="0">
                <a:solidFill>
                  <a:srgbClr val="000000"/>
                </a:solidFill>
              </a:defRPr>
            </a:lvl2pPr>
            <a:lvl3pPr>
              <a:defRPr baseline="0">
                <a:solidFill>
                  <a:srgbClr val="000000"/>
                </a:solidFill>
              </a:defRPr>
            </a:lvl3pPr>
            <a:lvl4pPr>
              <a:defRPr baseline="0">
                <a:solidFill>
                  <a:srgbClr val="000000"/>
                </a:solidFill>
              </a:defRPr>
            </a:lvl4pPr>
            <a:lvl5pPr>
              <a:defRPr baseline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32000" y="241200"/>
            <a:ext cx="5141151" cy="52322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 anchorCtr="0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0"/>
          </p:nvPr>
        </p:nvSpPr>
        <p:spPr>
          <a:xfrm>
            <a:off x="1332000" y="972000"/>
            <a:ext cx="6500836" cy="4286266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2000" y="9720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0" y="9720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241200"/>
            <a:ext cx="5160387" cy="523220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972000"/>
            <a:ext cx="4040188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2000" y="1620000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72000"/>
            <a:ext cx="40417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20000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241200"/>
            <a:ext cx="5160387" cy="523220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6000" y="972000"/>
            <a:ext cx="4997478" cy="4911741"/>
          </a:xfrm>
        </p:spPr>
        <p:txBody>
          <a:bodyPr/>
          <a:lstStyle>
            <a:lvl1pPr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2000" y="972000"/>
            <a:ext cx="2900354" cy="4911741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32000" y="241200"/>
            <a:ext cx="5141151" cy="5232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00000" y="972000"/>
            <a:ext cx="5334037" cy="4000528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04000"/>
            <a:ext cx="5334038" cy="54638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32000" y="241200"/>
            <a:ext cx="5141151" cy="5232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000" y="241200"/>
            <a:ext cx="5141151" cy="52322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0000" tIns="45720" rIns="91440" bIns="45720" rtlCol="0" anchor="t" anchorCtr="0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972000"/>
            <a:ext cx="8229600" cy="4525963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 baseline="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2400" kern="1200" baseline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59B948"/>
        </a:buClr>
        <a:buFont typeface="Arial" pitchFamily="34" charset="0"/>
        <a:buChar char="●"/>
        <a:defRPr sz="1800" kern="1200" baseline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49A942"/>
        </a:buClr>
        <a:buFont typeface="Arial" pitchFamily="34" charset="0"/>
        <a:buChar char="−"/>
        <a:defRPr sz="1800" kern="1200" baseline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49A942"/>
        </a:buClr>
        <a:buFont typeface="Wingdings" pitchFamily="2" charset="2"/>
        <a:buChar char="§"/>
        <a:defRPr sz="1600" kern="1200" baseline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49A942"/>
        </a:buClr>
        <a:buFont typeface="Arial" pitchFamily="34" charset="0"/>
        <a:buChar char="•"/>
        <a:defRPr sz="1600" kern="1200" baseline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www.veeam.com/blo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720000" y="1408093"/>
            <a:ext cx="4772717" cy="954107"/>
          </a:xfrm>
        </p:spPr>
        <p:txBody>
          <a:bodyPr/>
          <a:lstStyle/>
          <a:p>
            <a:r>
              <a:rPr lang="en-US" sz="2800" dirty="0" smtClean="0"/>
              <a:t>Five Battle-Tested Practices</a:t>
            </a:r>
            <a:br>
              <a:rPr lang="en-US" sz="2800" dirty="0" smtClean="0"/>
            </a:br>
            <a:r>
              <a:rPr lang="en-US" sz="2800" dirty="0" smtClean="0"/>
              <a:t>to Avoid Data Loss</a:t>
            </a:r>
            <a:endParaRPr lang="en-US" sz="28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/>
          </p:nvPr>
        </p:nvSpPr>
        <p:spPr>
          <a:xfrm>
            <a:off x="780565" y="5229055"/>
            <a:ext cx="2996718" cy="369332"/>
          </a:xfrm>
        </p:spPr>
        <p:txBody>
          <a:bodyPr/>
          <a:lstStyle/>
          <a:p>
            <a:r>
              <a:rPr lang="en-US" b="1" dirty="0" smtClean="0"/>
              <a:t>Greg Shields, MVP, vExpert</a:t>
            </a:r>
            <a:endParaRPr lang="en-US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9" name="Group 22"/>
          <p:cNvGrpSpPr>
            <a:grpSpLocks noChangeAspect="1"/>
          </p:cNvGrpSpPr>
          <p:nvPr/>
        </p:nvGrpSpPr>
        <p:grpSpPr>
          <a:xfrm>
            <a:off x="5193076" y="2816028"/>
            <a:ext cx="1588724" cy="993972"/>
            <a:chOff x="762762" y="1066800"/>
            <a:chExt cx="1783080" cy="1115568"/>
          </a:xfrm>
        </p:grpSpPr>
        <p:sp>
          <p:nvSpPr>
            <p:cNvPr id="20" name="Rectangle 19"/>
            <p:cNvSpPr/>
            <p:nvPr/>
          </p:nvSpPr>
          <p:spPr>
            <a:xfrm>
              <a:off x="762762" y="1066800"/>
              <a:ext cx="1783080" cy="1115568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762" y="1067372"/>
              <a:ext cx="1783080" cy="111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2" name="Group 47"/>
          <p:cNvGrpSpPr/>
          <p:nvPr/>
        </p:nvGrpSpPr>
        <p:grpSpPr>
          <a:xfrm>
            <a:off x="6858001" y="2816028"/>
            <a:ext cx="1588724" cy="993972"/>
            <a:chOff x="1981200" y="152400"/>
            <a:chExt cx="1961388" cy="1227125"/>
          </a:xfrm>
        </p:grpSpPr>
        <p:sp>
          <p:nvSpPr>
            <p:cNvPr id="23" name="Rectangle 22"/>
            <p:cNvSpPr/>
            <p:nvPr/>
          </p:nvSpPr>
          <p:spPr>
            <a:xfrm>
              <a:off x="1981200" y="152400"/>
              <a:ext cx="1961388" cy="1227125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81200" y="153029"/>
              <a:ext cx="1961388" cy="1225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27" name="Picture 3" descr="C:\Users\gshields\Desktop\Headshots\CBTN\DLB_182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24" y="3281194"/>
            <a:ext cx="1295952" cy="194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 smtClean="0"/>
              <a:t>Battle-Tested Practice #2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Evolve past tape backups,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but perhaps don’t eliminate them.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89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/>
              <a:t>Battle-Tested Practice #2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Evolve past tape backups,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but perhaps don’t eliminate them.</a:t>
            </a:r>
          </a:p>
          <a:p>
            <a:pPr lvl="1"/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2676243"/>
              </p:ext>
            </p:extLst>
          </p:nvPr>
        </p:nvGraphicFramePr>
        <p:xfrm>
          <a:off x="1203960" y="2209800"/>
          <a:ext cx="664464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Visio" r:id="rId3" imgW="4150052" imgH="1906470" progId="Visio.Drawing.11">
                  <p:embed/>
                </p:oleObj>
              </mc:Choice>
              <mc:Fallback>
                <p:oleObj name="Visio" r:id="rId3" imgW="4150052" imgH="190647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3960" y="2209800"/>
                        <a:ext cx="6644640" cy="3048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608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 smtClean="0"/>
              <a:t>Battle-Tested Practice #2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Evolve past tape backups,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but perhaps don’t eliminate them.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/>
              <a:t>Server to disk to tape.</a:t>
            </a:r>
          </a:p>
          <a:p>
            <a:r>
              <a:rPr lang="en-US" dirty="0" smtClean="0"/>
              <a:t>Server to disk to cloud.</a:t>
            </a:r>
          </a:p>
          <a:p>
            <a:r>
              <a:rPr lang="en-US" dirty="0" smtClean="0"/>
              <a:t>Server to disk to tape-and-cloud.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44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 smtClean="0"/>
              <a:t>Battle-Tested Practice #2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Evolve past tape backups,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but perhaps don’t eliminate them.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Server to disk to tape.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Server to disk to cloud.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Server to disk to tape-and-cloud.</a:t>
            </a:r>
          </a:p>
          <a:p>
            <a:endParaRPr lang="en-US" dirty="0"/>
          </a:p>
          <a:p>
            <a:r>
              <a:rPr lang="en-US" dirty="0" smtClean="0"/>
              <a:t>You’ve already invested in your tape infrastructure.</a:t>
            </a:r>
          </a:p>
          <a:p>
            <a:pPr lvl="1"/>
            <a:r>
              <a:rPr lang="en-US" dirty="0" smtClean="0"/>
              <a:t>There is little reason to eliminate it.  </a:t>
            </a:r>
          </a:p>
          <a:p>
            <a:pPr lvl="1"/>
            <a:r>
              <a:rPr lang="en-US" dirty="0" smtClean="0"/>
              <a:t>Smarter idea:  </a:t>
            </a:r>
            <a:r>
              <a:rPr lang="en-US" u="sng" dirty="0" smtClean="0"/>
              <a:t>Augment</a:t>
            </a:r>
            <a:r>
              <a:rPr lang="en-US" dirty="0" smtClean="0"/>
              <a:t> it.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94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/>
              <a:t>Battle-Tested Practice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For goodness’ sake, mind VSS.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53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/>
              <a:t>Battle-Tested Practice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For goodness’ sake, mind VSS.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9134314"/>
              </p:ext>
            </p:extLst>
          </p:nvPr>
        </p:nvGraphicFramePr>
        <p:xfrm>
          <a:off x="457200" y="1752600"/>
          <a:ext cx="8110538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Visio" r:id="rId3" imgW="8139376" imgH="3888540" progId="Visio.Drawing.11">
                  <p:embed/>
                </p:oleObj>
              </mc:Choice>
              <mc:Fallback>
                <p:oleObj name="Visio" r:id="rId3" imgW="8139376" imgH="388854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752600"/>
                        <a:ext cx="8110538" cy="388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111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/>
              <a:t>Battle-Tested Practice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For goodness’ sake, mind VSS.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/>
              <a:t>The role of VSS in backups too often gets forgotten.</a:t>
            </a:r>
          </a:p>
          <a:p>
            <a:pPr lvl="1"/>
            <a:r>
              <a:rPr lang="en-US" dirty="0" smtClean="0"/>
              <a:t>Failures in VSS’ architecture are often the source of failed backups.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44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/>
              <a:t>Battle-Tested Practice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For goodness’ sake, mind VSS.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role of VSS in backups too often gets forgotten.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Failures in VSS’ architecture are often the source of failed backups.</a:t>
            </a:r>
          </a:p>
          <a:p>
            <a:r>
              <a:rPr lang="en-US" dirty="0" smtClean="0"/>
              <a:t>Many times, VSS failures are not actually VSS failures.</a:t>
            </a:r>
          </a:p>
          <a:p>
            <a:pPr lvl="1"/>
            <a:r>
              <a:rPr lang="en-US" dirty="0" smtClean="0"/>
              <a:t>VSS Writer failures or failed registration</a:t>
            </a:r>
          </a:p>
          <a:p>
            <a:pPr lvl="1"/>
            <a:r>
              <a:rPr lang="en-US" dirty="0" smtClean="0"/>
              <a:t>Poorly coded VSS Writers</a:t>
            </a:r>
          </a:p>
          <a:p>
            <a:pPr lvl="1"/>
            <a:r>
              <a:rPr lang="en-US" dirty="0" smtClean="0"/>
              <a:t>VMware Tools / Hyper-V Integration Services</a:t>
            </a:r>
          </a:p>
          <a:p>
            <a:pPr lvl="1"/>
            <a:r>
              <a:rPr lang="en-US" dirty="0" smtClean="0"/>
              <a:t>Your backup software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57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/>
              <a:t>Battle-Tested Practice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For goodness’ sake, mind VSS.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role of VSS in backups too often gets forgotten.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Failures in VSS’ architecture are often the source of failed backups.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Many times, VSS failures are not actually VSS failures.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VSS Writer failures or failed registration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Poorly coded VSS Writers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VMware Tools / Hyper-V Integration Services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Your backup software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Virtualization complicates VSS’ role.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57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/>
              <a:t>Battle-Tested Practice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For goodness’ sake, mind VSS. (VMware Edition)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832378"/>
              </p:ext>
            </p:extLst>
          </p:nvPr>
        </p:nvGraphicFramePr>
        <p:xfrm>
          <a:off x="1295400" y="1600200"/>
          <a:ext cx="6744749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Visio" r:id="rId3" imgW="8139376" imgH="6174360" progId="Visio.Drawing.11">
                  <p:embed/>
                </p:oleObj>
              </mc:Choice>
              <mc:Fallback>
                <p:oleObj name="Visio" r:id="rId3" imgW="8139376" imgH="6174360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600200"/>
                        <a:ext cx="6744749" cy="510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640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6595075" cy="523220"/>
          </a:xfrm>
        </p:spPr>
        <p:txBody>
          <a:bodyPr/>
          <a:lstStyle/>
          <a:p>
            <a:r>
              <a:rPr lang="en-US" dirty="0" smtClean="0"/>
              <a:t>Administrative points on this webinar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</a:p>
          <a:p>
            <a:pPr lvl="1"/>
            <a:r>
              <a:rPr lang="en-US" dirty="0" smtClean="0"/>
              <a:t>Can use the virtual Q&amp;A panel. 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This webinar is recorded and available for replay after a few days.</a:t>
            </a:r>
            <a:endParaRPr lang="en-US" dirty="0" smtClean="0"/>
          </a:p>
          <a:p>
            <a:pPr lvl="1"/>
            <a:r>
              <a:rPr lang="en-US" dirty="0" smtClean="0"/>
              <a:t>At the end of the webinar, we can raise virtual hand for dialog questions.</a:t>
            </a:r>
          </a:p>
          <a:p>
            <a:pPr lvl="1"/>
            <a:r>
              <a:rPr lang="en-US" b="1" dirty="0" smtClean="0"/>
              <a:t>Stick around </a:t>
            </a:r>
            <a:r>
              <a:rPr lang="en-US" dirty="0" smtClean="0"/>
              <a:t>until the end of the webinar!</a:t>
            </a:r>
          </a:p>
          <a:p>
            <a:pPr lvl="2"/>
            <a:r>
              <a:rPr lang="en-US" dirty="0" smtClean="0"/>
              <a:t>Winners will receive a choice of books!</a:t>
            </a:r>
          </a:p>
          <a:p>
            <a:r>
              <a:rPr lang="en-US" dirty="0" smtClean="0"/>
              <a:t>Overview of Veeam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/>
              <a:t>Battle-Tested Practice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For goodness’ sake, mind VSS. (Hyper-V Edition)</a:t>
            </a:r>
          </a:p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34917"/>
              </p:ext>
            </p:extLst>
          </p:nvPr>
        </p:nvGraphicFramePr>
        <p:xfrm>
          <a:off x="685800" y="1433513"/>
          <a:ext cx="7620000" cy="5119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Visio" r:id="rId3" imgW="8157475" imgH="5488020" progId="Visio.Drawing.11">
                  <p:embed/>
                </p:oleObj>
              </mc:Choice>
              <mc:Fallback>
                <p:oleObj name="Visio" r:id="rId3" imgW="8157475" imgH="5488020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433513"/>
                        <a:ext cx="7620000" cy="5119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067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816318" cy="523220"/>
          </a:xfrm>
        </p:spPr>
        <p:txBody>
          <a:bodyPr/>
          <a:lstStyle/>
          <a:p>
            <a:r>
              <a:rPr lang="en-US" dirty="0" smtClean="0"/>
              <a:t>Battle-Tested Procedure #4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Shift off tape restores,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but also shift off the tape restore </a:t>
            </a:r>
            <a:r>
              <a:rPr lang="en-US" u="sng" dirty="0" smtClean="0">
                <a:solidFill>
                  <a:srgbClr val="C00000"/>
                </a:solidFill>
              </a:rPr>
              <a:t>mentality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11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816318" cy="523220"/>
          </a:xfrm>
        </p:spPr>
        <p:txBody>
          <a:bodyPr/>
          <a:lstStyle/>
          <a:p>
            <a:r>
              <a:rPr lang="en-US" dirty="0" smtClean="0"/>
              <a:t>Battle-Tested Procedure #4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Shift off tape restores,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but also shift off the tape restore </a:t>
            </a:r>
            <a:r>
              <a:rPr lang="en-US" u="sng" dirty="0" smtClean="0">
                <a:solidFill>
                  <a:srgbClr val="C00000"/>
                </a:solidFill>
              </a:rPr>
              <a:t>mentality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endParaRPr lang="en-US" dirty="0" smtClean="0"/>
          </a:p>
          <a:p>
            <a:r>
              <a:rPr lang="en-US" dirty="0" smtClean="0"/>
              <a:t>Or, in other words:</a:t>
            </a:r>
            <a:br>
              <a:rPr lang="en-US" dirty="0" smtClean="0"/>
            </a:br>
            <a:r>
              <a:rPr lang="en-US" dirty="0" smtClean="0"/>
              <a:t>“A disk is a disk is a disk is a disk is a disk.”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73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816318" cy="523220"/>
          </a:xfrm>
        </p:spPr>
        <p:txBody>
          <a:bodyPr/>
          <a:lstStyle/>
          <a:p>
            <a:r>
              <a:rPr lang="en-US" dirty="0" smtClean="0"/>
              <a:t>Battle-Tested Procedure #4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Shift off tape restores,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but also shift off the tape restore </a:t>
            </a:r>
            <a:r>
              <a:rPr lang="en-US" u="sng" dirty="0" smtClean="0">
                <a:solidFill>
                  <a:srgbClr val="C00000"/>
                </a:solidFill>
              </a:rPr>
              <a:t>mentality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Or, in other words: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“A disk is a disk is a disk is a disk is a disk.”</a:t>
            </a:r>
          </a:p>
          <a:p>
            <a:endParaRPr lang="en-US" dirty="0"/>
          </a:p>
          <a:p>
            <a:r>
              <a:rPr lang="en-US" dirty="0" smtClean="0"/>
              <a:t>VM </a:t>
            </a:r>
            <a:r>
              <a:rPr lang="en-US" dirty="0"/>
              <a:t>disk </a:t>
            </a:r>
            <a:r>
              <a:rPr lang="en-US" dirty="0" smtClean="0"/>
              <a:t>files…are just </a:t>
            </a:r>
            <a:r>
              <a:rPr lang="en-US" dirty="0"/>
              <a:t>files on disk.</a:t>
            </a:r>
          </a:p>
          <a:p>
            <a:pPr lvl="1"/>
            <a:r>
              <a:rPr lang="en-US" dirty="0"/>
              <a:t>When VMs are powered down, their disk files are little different than </a:t>
            </a:r>
            <a:r>
              <a:rPr lang="en-US" dirty="0" smtClean="0"/>
              <a:t>a Word document </a:t>
            </a:r>
            <a:r>
              <a:rPr lang="en-US" dirty="0"/>
              <a:t>or </a:t>
            </a:r>
            <a:r>
              <a:rPr lang="en-US" dirty="0" smtClean="0"/>
              <a:t>an Excel spreadsheet.</a:t>
            </a:r>
            <a:endParaRPr lang="en-US" dirty="0"/>
          </a:p>
          <a:p>
            <a:pPr lvl="1"/>
            <a:r>
              <a:rPr lang="en-US" dirty="0"/>
              <a:t>Dormant, they’re merely files consuming space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They’re also just “files consuming space” on your backup disks.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92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816318" cy="523220"/>
          </a:xfrm>
        </p:spPr>
        <p:txBody>
          <a:bodyPr/>
          <a:lstStyle/>
          <a:p>
            <a:r>
              <a:rPr lang="en-US" dirty="0" smtClean="0"/>
              <a:t>Battle-Tested Procedure #4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Shift off tape restores,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but also shift off the tape restore </a:t>
            </a:r>
            <a:r>
              <a:rPr lang="en-US" u="sng" dirty="0" smtClean="0">
                <a:solidFill>
                  <a:srgbClr val="C00000"/>
                </a:solidFill>
              </a:rPr>
              <a:t>mentality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81200"/>
            <a:ext cx="5956679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338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816318" cy="523220"/>
          </a:xfrm>
        </p:spPr>
        <p:txBody>
          <a:bodyPr/>
          <a:lstStyle/>
          <a:p>
            <a:r>
              <a:rPr lang="en-US" dirty="0" smtClean="0"/>
              <a:t>Battle-Tested Procedure #4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Shift off tape restores,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but also shift off the tape restore </a:t>
            </a:r>
            <a:r>
              <a:rPr lang="en-US" u="sng" dirty="0" smtClean="0">
                <a:solidFill>
                  <a:srgbClr val="C00000"/>
                </a:solidFill>
              </a:rPr>
              <a:t>mentality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/>
              <a:t>Evolve your use case for data recovery.</a:t>
            </a:r>
          </a:p>
          <a:p>
            <a:pPr lvl="1"/>
            <a:r>
              <a:rPr lang="en-US" dirty="0"/>
              <a:t>Some data inside a VM needs restoration.</a:t>
            </a:r>
          </a:p>
          <a:p>
            <a:pPr lvl="1"/>
            <a:r>
              <a:rPr lang="en-US" dirty="0"/>
              <a:t>That data might be files and folders, or it might be application objects contained within a database.</a:t>
            </a:r>
          </a:p>
          <a:p>
            <a:pPr lvl="1"/>
            <a:r>
              <a:rPr lang="en-US" dirty="0"/>
              <a:t>To get it, power on the VM from whatever disk files you’ve backed up.</a:t>
            </a:r>
          </a:p>
          <a:p>
            <a:pPr lvl="1"/>
            <a:r>
              <a:rPr lang="en-US" dirty="0"/>
              <a:t>Then, recover the data to wherever it needs to go.</a:t>
            </a:r>
          </a:p>
          <a:p>
            <a:pPr lvl="1"/>
            <a:r>
              <a:rPr lang="en-US" dirty="0"/>
              <a:t>Finally, power down the VM.  Task complete. 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80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816318" cy="523220"/>
          </a:xfrm>
        </p:spPr>
        <p:txBody>
          <a:bodyPr/>
          <a:lstStyle/>
          <a:p>
            <a:r>
              <a:rPr lang="en-US" dirty="0"/>
              <a:t>Battle-Tested Procedure </a:t>
            </a:r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Test your backups.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No, really.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78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816318" cy="523220"/>
          </a:xfrm>
        </p:spPr>
        <p:txBody>
          <a:bodyPr/>
          <a:lstStyle/>
          <a:p>
            <a:r>
              <a:rPr lang="en-US" dirty="0"/>
              <a:t>Battle-Tested Procedure </a:t>
            </a:r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Test your backups.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No, really.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/>
              <a:t>When was the last time you really, actually, truly, honestly, verifiably tested your backups?</a:t>
            </a:r>
          </a:p>
          <a:p>
            <a:pPr lvl="1"/>
            <a:r>
              <a:rPr lang="en-US" dirty="0" smtClean="0"/>
              <a:t>This week?</a:t>
            </a:r>
          </a:p>
          <a:p>
            <a:pPr lvl="1"/>
            <a:r>
              <a:rPr lang="en-US" dirty="0" smtClean="0"/>
              <a:t>This month?</a:t>
            </a:r>
          </a:p>
          <a:p>
            <a:pPr lvl="1"/>
            <a:r>
              <a:rPr lang="en-US" dirty="0" smtClean="0"/>
              <a:t>This year?</a:t>
            </a:r>
          </a:p>
          <a:p>
            <a:pPr lvl="1"/>
            <a:r>
              <a:rPr lang="en-US" dirty="0" smtClean="0"/>
              <a:t>Ever?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91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816318" cy="523220"/>
          </a:xfrm>
        </p:spPr>
        <p:txBody>
          <a:bodyPr/>
          <a:lstStyle/>
          <a:p>
            <a:r>
              <a:rPr lang="en-US" dirty="0"/>
              <a:t>Battle-Tested Procedure </a:t>
            </a:r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Test your backups.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No, really.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When was the last time you really, actually, truly, honestly, verifiably tested your backups?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This week?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This month?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This year?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Ever?</a:t>
            </a:r>
          </a:p>
          <a:p>
            <a:pPr lvl="1"/>
            <a:endParaRPr lang="en-US" dirty="0"/>
          </a:p>
          <a:p>
            <a:r>
              <a:rPr lang="en-US" dirty="0" smtClean="0"/>
              <a:t>Why </a:t>
            </a:r>
            <a:r>
              <a:rPr lang="en-US" u="sng" dirty="0" smtClean="0"/>
              <a:t>aren’t</a:t>
            </a:r>
            <a:r>
              <a:rPr lang="en-US" dirty="0" smtClean="0"/>
              <a:t> you?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95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816318" cy="523220"/>
          </a:xfrm>
        </p:spPr>
        <p:txBody>
          <a:bodyPr/>
          <a:lstStyle/>
          <a:p>
            <a:r>
              <a:rPr lang="en-US" dirty="0"/>
              <a:t>Battle-Tested Procedure </a:t>
            </a:r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Test your backups.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No, really.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/>
              <a:t>We don’t test the backups, because doing so is </a:t>
            </a:r>
            <a:r>
              <a:rPr lang="en-US" u="sng" dirty="0"/>
              <a:t>dumb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They a manual, time-consuming, soul-eating, non-value-added,</a:t>
            </a:r>
            <a:br>
              <a:rPr lang="en-US" dirty="0"/>
            </a:br>
            <a:r>
              <a:rPr lang="en-US" dirty="0"/>
              <a:t>mind-numbing, fingernails-across-chalkboard, kill-me-now-type activity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Until they break.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40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2461956" cy="523220"/>
          </a:xfrm>
        </p:spPr>
        <p:txBody>
          <a:bodyPr/>
          <a:lstStyle/>
          <a:p>
            <a:r>
              <a:rPr lang="en-US" dirty="0" smtClean="0"/>
              <a:t>About Veeam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Veeam Software develops innovative products</a:t>
            </a:r>
            <a:br>
              <a:rPr lang="en-US" dirty="0" smtClean="0"/>
            </a:br>
            <a:r>
              <a:rPr lang="en-US" dirty="0" smtClean="0"/>
              <a:t>for virtual infrastructure management</a:t>
            </a:r>
            <a:br>
              <a:rPr lang="en-US" dirty="0" smtClean="0"/>
            </a:br>
            <a:r>
              <a:rPr lang="en-US" dirty="0" smtClean="0"/>
              <a:t>and data protection.  </a:t>
            </a:r>
          </a:p>
          <a:p>
            <a:r>
              <a:rPr lang="en-US" dirty="0" smtClean="0"/>
              <a:t>Reduce costs, mitigate risk, and fully realize the promise of virtualization with Veeam.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29100"/>
            <a:ext cx="20955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229100"/>
            <a:ext cx="14192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4279796"/>
            <a:ext cx="1143008" cy="1520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5229232"/>
            <a:ext cx="876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72396" y="5086356"/>
            <a:ext cx="1285883" cy="595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4942" y="4229100"/>
            <a:ext cx="814386" cy="814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4229100"/>
            <a:ext cx="177921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628" y="5086356"/>
            <a:ext cx="1206772" cy="73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816318" cy="523220"/>
          </a:xfrm>
        </p:spPr>
        <p:txBody>
          <a:bodyPr/>
          <a:lstStyle/>
          <a:p>
            <a:r>
              <a:rPr lang="en-US" dirty="0"/>
              <a:t>Battle-Tested Procedure </a:t>
            </a:r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Test your backups.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No, really.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We don’t test the backups, because doing so is </a:t>
            </a:r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dumb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.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They a manual, time-consuming, soul-eating, non-value-added,</a:t>
            </a:r>
            <a:br>
              <a:rPr lang="en-US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mind-numbing, fingernails-across-chalkboard, kill-me-now-type activity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Until they break.</a:t>
            </a:r>
          </a:p>
          <a:p>
            <a:r>
              <a:rPr lang="en-US" dirty="0" smtClean="0"/>
              <a:t>What </a:t>
            </a:r>
            <a:r>
              <a:rPr lang="en-US" dirty="0"/>
              <a:t>you need is </a:t>
            </a:r>
            <a:r>
              <a:rPr lang="en-US" u="sng" dirty="0"/>
              <a:t>automation</a:t>
            </a:r>
            <a:r>
              <a:rPr lang="en-US" dirty="0"/>
              <a:t>.</a:t>
            </a:r>
          </a:p>
          <a:p>
            <a:pPr lvl="1"/>
            <a:r>
              <a:rPr lang="en-US" dirty="0" smtClean="0"/>
              <a:t>Power on isolated views of backed up server disks.</a:t>
            </a:r>
            <a:endParaRPr lang="en-US" dirty="0"/>
          </a:p>
          <a:p>
            <a:pPr lvl="1"/>
            <a:r>
              <a:rPr lang="en-US" dirty="0" smtClean="0"/>
              <a:t>Perform </a:t>
            </a:r>
            <a:r>
              <a:rPr lang="en-US" dirty="0"/>
              <a:t>checksum verifications of view data.</a:t>
            </a:r>
          </a:p>
          <a:p>
            <a:pPr lvl="1"/>
            <a:r>
              <a:rPr lang="en-US" dirty="0"/>
              <a:t>Verify application functionality through automated jobs.</a:t>
            </a:r>
          </a:p>
          <a:p>
            <a:pPr lvl="1"/>
            <a:r>
              <a:rPr lang="en-US" dirty="0"/>
              <a:t>Remove the view in preparation for the next verification.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32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6381362" cy="523220"/>
          </a:xfrm>
        </p:spPr>
        <p:txBody>
          <a:bodyPr/>
          <a:lstStyle/>
          <a:p>
            <a:r>
              <a:rPr lang="en-US" dirty="0" smtClean="0"/>
              <a:t>Five Procedures. One Call to Action.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define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augment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monitor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evolve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verify</a:t>
            </a:r>
          </a:p>
          <a:p>
            <a:endParaRPr lang="en-US" dirty="0" smtClean="0"/>
          </a:p>
          <a:p>
            <a:r>
              <a:rPr lang="en-US" dirty="0" smtClean="0"/>
              <a:t>Demand more out of your backup solution.</a:t>
            </a:r>
          </a:p>
        </p:txBody>
      </p:sp>
    </p:spTree>
    <p:extLst>
      <p:ext uri="{BB962C8B-B14F-4D97-AF65-F5344CB8AC3E}">
        <p14:creationId xmlns:p14="http://schemas.microsoft.com/office/powerpoint/2010/main" val="278791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720000" y="1408093"/>
            <a:ext cx="4772717" cy="954107"/>
          </a:xfrm>
        </p:spPr>
        <p:txBody>
          <a:bodyPr/>
          <a:lstStyle/>
          <a:p>
            <a:r>
              <a:rPr lang="en-US" sz="2800" dirty="0" smtClean="0"/>
              <a:t>Five Battle-Tested Practices</a:t>
            </a:r>
            <a:br>
              <a:rPr lang="en-US" sz="2800" dirty="0" smtClean="0"/>
            </a:br>
            <a:r>
              <a:rPr lang="en-US" sz="2800" dirty="0" smtClean="0"/>
              <a:t>to Avoid Data Loss</a:t>
            </a:r>
            <a:endParaRPr lang="en-US" sz="28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/>
          </p:nvPr>
        </p:nvSpPr>
        <p:spPr>
          <a:xfrm>
            <a:off x="780565" y="5229055"/>
            <a:ext cx="2996718" cy="369332"/>
          </a:xfrm>
        </p:spPr>
        <p:txBody>
          <a:bodyPr/>
          <a:lstStyle/>
          <a:p>
            <a:r>
              <a:rPr lang="en-US" b="1" dirty="0" smtClean="0"/>
              <a:t>Greg Shields, MVP, vExpert</a:t>
            </a:r>
            <a:endParaRPr lang="en-US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9" name="Group 22"/>
          <p:cNvGrpSpPr>
            <a:grpSpLocks noChangeAspect="1"/>
          </p:cNvGrpSpPr>
          <p:nvPr/>
        </p:nvGrpSpPr>
        <p:grpSpPr>
          <a:xfrm>
            <a:off x="5193076" y="2816028"/>
            <a:ext cx="1588724" cy="993972"/>
            <a:chOff x="762762" y="1066800"/>
            <a:chExt cx="1783080" cy="1115568"/>
          </a:xfrm>
        </p:grpSpPr>
        <p:sp>
          <p:nvSpPr>
            <p:cNvPr id="20" name="Rectangle 19"/>
            <p:cNvSpPr/>
            <p:nvPr/>
          </p:nvSpPr>
          <p:spPr>
            <a:xfrm>
              <a:off x="762762" y="1066800"/>
              <a:ext cx="1783080" cy="1115568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762" y="1067372"/>
              <a:ext cx="1783080" cy="111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2" name="Group 47"/>
          <p:cNvGrpSpPr/>
          <p:nvPr/>
        </p:nvGrpSpPr>
        <p:grpSpPr>
          <a:xfrm>
            <a:off x="6858001" y="2816028"/>
            <a:ext cx="1588724" cy="993972"/>
            <a:chOff x="1981200" y="152400"/>
            <a:chExt cx="1961388" cy="1227125"/>
          </a:xfrm>
        </p:grpSpPr>
        <p:sp>
          <p:nvSpPr>
            <p:cNvPr id="23" name="Rectangle 22"/>
            <p:cNvSpPr/>
            <p:nvPr/>
          </p:nvSpPr>
          <p:spPr>
            <a:xfrm>
              <a:off x="1981200" y="152400"/>
              <a:ext cx="1961388" cy="1227125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81200" y="153029"/>
              <a:ext cx="1961388" cy="1225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27" name="Picture 3" descr="C:\Users\gshields\Desktop\Headshots\CBTN\DLB_182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24" y="3281194"/>
            <a:ext cx="1295952" cy="194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15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3082895" cy="523220"/>
          </a:xfrm>
        </p:spPr>
        <p:txBody>
          <a:bodyPr/>
          <a:lstStyle/>
          <a:p>
            <a:r>
              <a:rPr lang="en-US" dirty="0" smtClean="0"/>
              <a:t>Interactive Demo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Veeam Backup &amp; Replication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90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267002" cy="523220"/>
          </a:xfrm>
        </p:spPr>
        <p:txBody>
          <a:bodyPr/>
          <a:lstStyle/>
          <a:p>
            <a:r>
              <a:rPr lang="en-US" dirty="0" smtClean="0"/>
              <a:t>Questions and Answers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32000" y="685800"/>
            <a:ext cx="8582908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Winners receive a choice of the following books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Thank you for attending!</a:t>
            </a:r>
          </a:p>
          <a:p>
            <a:r>
              <a:rPr lang="en-US" dirty="0" smtClean="0"/>
              <a:t>Resources:	</a:t>
            </a:r>
          </a:p>
          <a:p>
            <a:pPr lvl="1"/>
            <a:r>
              <a:rPr lang="en-US" dirty="0" smtClean="0"/>
              <a:t>Twitter   @Veeam   Blog:   </a:t>
            </a:r>
            <a:r>
              <a:rPr lang="en-US" dirty="0" smtClean="0">
                <a:hlinkClick r:id="rId2"/>
              </a:rPr>
              <a:t>http://www.veeam.com/blog</a:t>
            </a:r>
            <a:r>
              <a:rPr lang="en-US" dirty="0" smtClean="0"/>
              <a:t> </a:t>
            </a:r>
            <a:r>
              <a:rPr lang="en-US" dirty="0" err="1" smtClean="0"/>
              <a:t>Eval</a:t>
            </a:r>
            <a:r>
              <a:rPr lang="en-US" dirty="0" smtClean="0"/>
              <a:t>: Veeam.com 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99" y="1143000"/>
            <a:ext cx="8283375" cy="3351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606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720000" y="1408093"/>
            <a:ext cx="4772717" cy="954107"/>
          </a:xfrm>
        </p:spPr>
        <p:txBody>
          <a:bodyPr/>
          <a:lstStyle/>
          <a:p>
            <a:r>
              <a:rPr lang="en-US" sz="2800" dirty="0" smtClean="0"/>
              <a:t>Five Battle-Tested Practices</a:t>
            </a:r>
            <a:br>
              <a:rPr lang="en-US" sz="2800" dirty="0" smtClean="0"/>
            </a:br>
            <a:r>
              <a:rPr lang="en-US" sz="2800" dirty="0" smtClean="0"/>
              <a:t>to Avoid Data Loss</a:t>
            </a:r>
            <a:endParaRPr lang="en-US" sz="28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/>
          </p:nvPr>
        </p:nvSpPr>
        <p:spPr>
          <a:xfrm>
            <a:off x="780565" y="5229055"/>
            <a:ext cx="2996718" cy="369332"/>
          </a:xfrm>
        </p:spPr>
        <p:txBody>
          <a:bodyPr/>
          <a:lstStyle/>
          <a:p>
            <a:r>
              <a:rPr lang="en-US" b="1" dirty="0" smtClean="0"/>
              <a:t>Greg Shields, MVP, vExpert</a:t>
            </a:r>
            <a:endParaRPr lang="en-US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9" name="Group 22"/>
          <p:cNvGrpSpPr>
            <a:grpSpLocks noChangeAspect="1"/>
          </p:cNvGrpSpPr>
          <p:nvPr/>
        </p:nvGrpSpPr>
        <p:grpSpPr>
          <a:xfrm>
            <a:off x="5193076" y="2816028"/>
            <a:ext cx="1588724" cy="993972"/>
            <a:chOff x="762762" y="1066800"/>
            <a:chExt cx="1783080" cy="1115568"/>
          </a:xfrm>
        </p:grpSpPr>
        <p:sp>
          <p:nvSpPr>
            <p:cNvPr id="20" name="Rectangle 19"/>
            <p:cNvSpPr/>
            <p:nvPr/>
          </p:nvSpPr>
          <p:spPr>
            <a:xfrm>
              <a:off x="762762" y="1066800"/>
              <a:ext cx="1783080" cy="1115568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762" y="1067372"/>
              <a:ext cx="1783080" cy="111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2" name="Group 47"/>
          <p:cNvGrpSpPr/>
          <p:nvPr/>
        </p:nvGrpSpPr>
        <p:grpSpPr>
          <a:xfrm>
            <a:off x="6858001" y="2816028"/>
            <a:ext cx="1588724" cy="993972"/>
            <a:chOff x="1981200" y="152400"/>
            <a:chExt cx="1961388" cy="1227125"/>
          </a:xfrm>
        </p:grpSpPr>
        <p:sp>
          <p:nvSpPr>
            <p:cNvPr id="23" name="Rectangle 22"/>
            <p:cNvSpPr/>
            <p:nvPr/>
          </p:nvSpPr>
          <p:spPr>
            <a:xfrm>
              <a:off x="1981200" y="152400"/>
              <a:ext cx="1961388" cy="1227125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81200" y="153029"/>
              <a:ext cx="1961388" cy="1225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27" name="Picture 3" descr="C:\Users\gshields\Desktop\Headshots\CBTN\DLB_182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24" y="3281194"/>
            <a:ext cx="1295952" cy="194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70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3659976" cy="523220"/>
          </a:xfrm>
        </p:spPr>
        <p:txBody>
          <a:bodyPr/>
          <a:lstStyle/>
          <a:p>
            <a:r>
              <a:rPr lang="en-US" dirty="0" smtClean="0"/>
              <a:t>Notes from the Field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data protection activity is one that’s indifferent of company size.</a:t>
            </a:r>
          </a:p>
          <a:p>
            <a:pPr lvl="1"/>
            <a:r>
              <a:rPr lang="en-US" dirty="0" smtClean="0"/>
              <a:t>Most companies don’t believe this.</a:t>
            </a:r>
          </a:p>
          <a:p>
            <a:pPr lvl="1"/>
            <a:r>
              <a:rPr lang="en-US" dirty="0" smtClean="0"/>
              <a:t>Some vendors don’t believe it either.</a:t>
            </a:r>
          </a:p>
          <a:p>
            <a:endParaRPr lang="en-US" dirty="0" smtClean="0"/>
          </a:p>
          <a:p>
            <a:r>
              <a:rPr lang="en-US" dirty="0" smtClean="0"/>
              <a:t>At the end of the day, it is ensuring data recoverability that’s the most critical activity.</a:t>
            </a:r>
          </a:p>
          <a:p>
            <a:pPr lvl="1"/>
            <a:r>
              <a:rPr lang="en-US" dirty="0" smtClean="0"/>
              <a:t>Recognize that today’s evolving technologies no longer mandate that it be the only activity.</a:t>
            </a:r>
          </a:p>
          <a:p>
            <a:pPr lvl="1"/>
            <a:r>
              <a:rPr lang="en-US" dirty="0" smtClean="0"/>
              <a:t>Seek more out of your backup solution.</a:t>
            </a:r>
          </a:p>
          <a:p>
            <a:endParaRPr lang="en-US" dirty="0" smtClean="0"/>
          </a:p>
          <a:p>
            <a:r>
              <a:rPr lang="en-US" dirty="0" smtClean="0"/>
              <a:t>Stop calling it “backups”.</a:t>
            </a:r>
          </a:p>
        </p:txBody>
      </p:sp>
    </p:spTree>
    <p:extLst>
      <p:ext uri="{BB962C8B-B14F-4D97-AF65-F5344CB8AC3E}">
        <p14:creationId xmlns:p14="http://schemas.microsoft.com/office/powerpoint/2010/main" val="299613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 smtClean="0"/>
              <a:t>Battle-Tested Practice #1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Define an RTO and RPO,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even if you don’t </a:t>
            </a:r>
            <a:r>
              <a:rPr lang="en-US" u="sng" dirty="0" smtClean="0">
                <a:solidFill>
                  <a:srgbClr val="C00000"/>
                </a:solidFill>
              </a:rPr>
              <a:t>call</a:t>
            </a:r>
            <a:r>
              <a:rPr lang="en-US" dirty="0" smtClean="0">
                <a:solidFill>
                  <a:srgbClr val="C00000"/>
                </a:solidFill>
              </a:rPr>
              <a:t> it that.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04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 smtClean="0"/>
              <a:t>Battle-Tested Practice #1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Define an RTO and RPO,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even if you don’t </a:t>
            </a:r>
            <a:r>
              <a:rPr lang="en-US" u="sng" dirty="0" smtClean="0">
                <a:solidFill>
                  <a:srgbClr val="C00000"/>
                </a:solidFill>
              </a:rPr>
              <a:t>call</a:t>
            </a:r>
            <a:r>
              <a:rPr lang="en-US" dirty="0" smtClean="0">
                <a:solidFill>
                  <a:srgbClr val="C00000"/>
                </a:solidFill>
              </a:rPr>
              <a:t> it that.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Recovery Time Objective =</a:t>
            </a:r>
          </a:p>
          <a:p>
            <a:pPr lvl="1"/>
            <a:r>
              <a:rPr lang="en-US" dirty="0" smtClean="0"/>
              <a:t>“How long will you allow services to be unavailable?”</a:t>
            </a:r>
            <a:endParaRPr lang="en-US" dirty="0"/>
          </a:p>
          <a:p>
            <a:r>
              <a:rPr lang="en-US" dirty="0" smtClean="0"/>
              <a:t>Recovery Point Objective =</a:t>
            </a:r>
          </a:p>
          <a:p>
            <a:pPr lvl="1"/>
            <a:r>
              <a:rPr lang="en-US" dirty="0" smtClean="0"/>
              <a:t>“How much data are you willing to lose should something happen?”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810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 smtClean="0"/>
              <a:t>Battle-Tested Practice #1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Define an RTO and RPO,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even if you don’t </a:t>
            </a:r>
            <a:r>
              <a:rPr lang="en-US" u="sng" dirty="0" smtClean="0">
                <a:solidFill>
                  <a:srgbClr val="C00000"/>
                </a:solidFill>
              </a:rPr>
              <a:t>call</a:t>
            </a:r>
            <a:r>
              <a:rPr lang="en-US" dirty="0" smtClean="0">
                <a:solidFill>
                  <a:srgbClr val="C00000"/>
                </a:solidFill>
              </a:rPr>
              <a:t> it that.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Recovery Time Objective =</a:t>
            </a:r>
          </a:p>
          <a:p>
            <a:pPr lvl="1"/>
            <a:r>
              <a:rPr lang="en-US" dirty="0" smtClean="0"/>
              <a:t>“How long will you allow services to be unavailable?”</a:t>
            </a:r>
            <a:endParaRPr lang="en-US" dirty="0"/>
          </a:p>
          <a:p>
            <a:r>
              <a:rPr lang="en-US" dirty="0" smtClean="0"/>
              <a:t>Recovery Point Objective =</a:t>
            </a:r>
          </a:p>
          <a:p>
            <a:pPr lvl="1"/>
            <a:r>
              <a:rPr lang="en-US" dirty="0" smtClean="0"/>
              <a:t>“How much data are you willing to lose should something happen?”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Big companies call these by their formal names.</a:t>
            </a:r>
          </a:p>
          <a:p>
            <a:r>
              <a:rPr lang="en-US" dirty="0" smtClean="0"/>
              <a:t>Smart small companies don’t.</a:t>
            </a:r>
          </a:p>
          <a:p>
            <a:r>
              <a:rPr lang="en-US" dirty="0" smtClean="0"/>
              <a:t>The failing companies don’t even know what they mean.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81000" y="4114800"/>
            <a:ext cx="83058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Why?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Because the answer to these questions drives</a:t>
            </a:r>
            <a:br>
              <a:rPr lang="en-US" dirty="0" smtClean="0"/>
            </a:br>
            <a:r>
              <a:rPr lang="en-US" dirty="0" smtClean="0"/>
              <a:t>every other decision in data protection.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65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41484"/>
            <a:ext cx="4438010" cy="523220"/>
          </a:xfrm>
        </p:spPr>
        <p:txBody>
          <a:bodyPr/>
          <a:lstStyle/>
          <a:p>
            <a:r>
              <a:rPr lang="en-US" dirty="0" smtClean="0"/>
              <a:t>Battle-Tested Practice #1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Define an RTO and RPO,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even if you don’t </a:t>
            </a:r>
            <a:r>
              <a:rPr lang="en-US" u="sng" dirty="0" smtClean="0">
                <a:solidFill>
                  <a:srgbClr val="C00000"/>
                </a:solidFill>
              </a:rPr>
              <a:t>call</a:t>
            </a:r>
            <a:r>
              <a:rPr lang="en-US" dirty="0" smtClean="0">
                <a:solidFill>
                  <a:srgbClr val="C00000"/>
                </a:solidFill>
              </a:rPr>
              <a:t> it that.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Recovery Time Objective =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“How long will you allow services to be unavailable?”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Recovery Point Objective =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“How much data are you willing to lose should something happen?”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 smtClean="0"/>
          </a:p>
          <a:p>
            <a:r>
              <a:rPr lang="en-US" u="sng" dirty="0" smtClean="0"/>
              <a:t>Big</a:t>
            </a:r>
            <a:r>
              <a:rPr lang="en-US" dirty="0" smtClean="0"/>
              <a:t> companies call these by their formal names.</a:t>
            </a:r>
          </a:p>
          <a:p>
            <a:r>
              <a:rPr lang="en-US" u="sng" dirty="0" smtClean="0"/>
              <a:t>Smart</a:t>
            </a:r>
            <a:r>
              <a:rPr lang="en-US" dirty="0" smtClean="0"/>
              <a:t> small companies don’t.</a:t>
            </a:r>
          </a:p>
          <a:p>
            <a:r>
              <a:rPr lang="en-US" u="sng" dirty="0" smtClean="0"/>
              <a:t>Failing</a:t>
            </a:r>
            <a:r>
              <a:rPr lang="en-US" dirty="0" smtClean="0"/>
              <a:t> companies don’t even know what they mean.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42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eam Corporate PowerPoint Template Q12011">
  <a:themeElements>
    <a:clrScheme name="veeam">
      <a:dk1>
        <a:srgbClr val="3F3F3F"/>
      </a:dk1>
      <a:lt1>
        <a:sysClr val="window" lastClr="FFFFFF"/>
      </a:lt1>
      <a:dk2>
        <a:srgbClr val="00B050"/>
      </a:dk2>
      <a:lt2>
        <a:srgbClr val="FFFFFF"/>
      </a:lt2>
      <a:accent1>
        <a:srgbClr val="54B948"/>
      </a:accent1>
      <a:accent2>
        <a:srgbClr val="106EB6"/>
      </a:accent2>
      <a:accent3>
        <a:srgbClr val="F1CA12"/>
      </a:accent3>
      <a:accent4>
        <a:srgbClr val="008E40"/>
      </a:accent4>
      <a:accent5>
        <a:srgbClr val="F3901D"/>
      </a:accent5>
      <a:accent6>
        <a:srgbClr val="0038A8"/>
      </a:accent6>
      <a:hlink>
        <a:srgbClr val="0038A8"/>
      </a:hlink>
      <a:folHlink>
        <a:srgbClr val="595959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itle0 xmlns="b3424a4c-2f13-45cc-b0ed-1b4d3054e743" xsi:nil="true"/>
    <Internal_x002f_External xmlns="43e24ab5-a389-4f8d-84b3-51e363169514">Public</Internal_x002f_External>
    <Doc._x0020_version xmlns="43e24ab5-a389-4f8d-84b3-51e363169514">20101111</Doc._x0020_vers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46A80C0D1E2A4E8CBA1537834A980F" ma:contentTypeVersion="3" ma:contentTypeDescription="Create a new document." ma:contentTypeScope="" ma:versionID="c998406196493545a8ae6fba5425f83b">
  <xsd:schema xmlns:xsd="http://www.w3.org/2001/XMLSchema" xmlns:p="http://schemas.microsoft.com/office/2006/metadata/properties" xmlns:ns2="43e24ab5-a389-4f8d-84b3-51e363169514" xmlns:ns3="b3424a4c-2f13-45cc-b0ed-1b4d3054e743" targetNamespace="http://schemas.microsoft.com/office/2006/metadata/properties" ma:root="true" ma:fieldsID="e7e4c33bc4d1c8000c639e551bc45eb5" ns2:_="" ns3:_="">
    <xsd:import namespace="43e24ab5-a389-4f8d-84b3-51e363169514"/>
    <xsd:import namespace="b3424a4c-2f13-45cc-b0ed-1b4d3054e743"/>
    <xsd:element name="properties">
      <xsd:complexType>
        <xsd:sequence>
          <xsd:element name="documentManagement">
            <xsd:complexType>
              <xsd:all>
                <xsd:element ref="ns2:Doc._x0020_version"/>
                <xsd:element ref="ns2:Internal_x002f_External"/>
                <xsd:element ref="ns3:Title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43e24ab5-a389-4f8d-84b3-51e363169514" elementFormDefault="qualified">
    <xsd:import namespace="http://schemas.microsoft.com/office/2006/documentManagement/types"/>
    <xsd:element name="Doc._x0020_version" ma:index="8" ma:displayName="Doc. version" ma:internalName="Doc_x002e__x0020_version">
      <xsd:simpleType>
        <xsd:restriction base="dms:Text">
          <xsd:maxLength value="255"/>
        </xsd:restriction>
      </xsd:simpleType>
    </xsd:element>
    <xsd:element name="Internal_x002f_External" ma:index="9" ma:displayName="Access level" ma:default="Internal (Veeam Only)" ma:format="Dropdown" ma:internalName="Internal_x002F_External">
      <xsd:simpleType>
        <xsd:restriction base="dms:Choice">
          <xsd:enumeration value="Internal (Veeam Only)"/>
          <xsd:enumeration value="Internal (Partners)"/>
          <xsd:enumeration value="Public"/>
        </xsd:restriction>
      </xsd:simpleType>
    </xsd:element>
  </xsd:schema>
  <xsd:schema xmlns:xsd="http://www.w3.org/2001/XMLSchema" xmlns:dms="http://schemas.microsoft.com/office/2006/documentManagement/types" targetNamespace="b3424a4c-2f13-45cc-b0ed-1b4d3054e743" elementFormDefault="qualified">
    <xsd:import namespace="http://schemas.microsoft.com/office/2006/documentManagement/types"/>
    <xsd:element name="Title0" ma:index="10" nillable="true" ma:displayName="Title" ma:internalName="Title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Description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1DDA0D8-2964-4D74-9891-6DC695C387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009D2CD-F17F-4242-83D8-E87B471760A6}">
  <ds:schemaRefs>
    <ds:schemaRef ds:uri="43e24ab5-a389-4f8d-84b3-51e363169514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b3424a4c-2f13-45cc-b0ed-1b4d3054e743"/>
    <ds:schemaRef ds:uri="http://purl.org/dc/dcmitype/"/>
    <ds:schemaRef ds:uri="http://purl.org/dc/terms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3877E9F-8339-4A89-A0C7-1AEBBB14B0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e24ab5-a389-4f8d-84b3-51e363169514"/>
    <ds:schemaRef ds:uri="b3424a4c-2f13-45cc-b0ed-1b4d3054e74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Veeam Corporate PowerPoint Template Q12011</Template>
  <TotalTime>8324</TotalTime>
  <Words>616</Words>
  <Application>Microsoft Office PowerPoint</Application>
  <PresentationFormat>On-screen Show (4:3)</PresentationFormat>
  <Paragraphs>217</Paragraphs>
  <Slides>34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Veeam Corporate PowerPoint Template Q12011</vt:lpstr>
      <vt:lpstr>Visio</vt:lpstr>
      <vt:lpstr>Five Battle-Tested Practices to Avoid Data Loss</vt:lpstr>
      <vt:lpstr>Administrative points on this webinar</vt:lpstr>
      <vt:lpstr>About Veeam</vt:lpstr>
      <vt:lpstr>Five Battle-Tested Practices to Avoid Data Loss</vt:lpstr>
      <vt:lpstr>Notes from the Field</vt:lpstr>
      <vt:lpstr>Battle-Tested Practice #1</vt:lpstr>
      <vt:lpstr>Battle-Tested Practice #1</vt:lpstr>
      <vt:lpstr>Battle-Tested Practice #1</vt:lpstr>
      <vt:lpstr>Battle-Tested Practice #1</vt:lpstr>
      <vt:lpstr>Battle-Tested Practice #2</vt:lpstr>
      <vt:lpstr>Battle-Tested Practice #2</vt:lpstr>
      <vt:lpstr>Battle-Tested Practice #2</vt:lpstr>
      <vt:lpstr>Battle-Tested Practice #2</vt:lpstr>
      <vt:lpstr>Battle-Tested Practice #3</vt:lpstr>
      <vt:lpstr>Battle-Tested Practice #3</vt:lpstr>
      <vt:lpstr>Battle-Tested Practice #3</vt:lpstr>
      <vt:lpstr>Battle-Tested Practice #3</vt:lpstr>
      <vt:lpstr>Battle-Tested Practice #3</vt:lpstr>
      <vt:lpstr>Battle-Tested Practice #3</vt:lpstr>
      <vt:lpstr>Battle-Tested Practice #3</vt:lpstr>
      <vt:lpstr>Battle-Tested Procedure #4</vt:lpstr>
      <vt:lpstr>Battle-Tested Procedure #4</vt:lpstr>
      <vt:lpstr>Battle-Tested Procedure #4</vt:lpstr>
      <vt:lpstr>Battle-Tested Procedure #4</vt:lpstr>
      <vt:lpstr>Battle-Tested Procedure #4</vt:lpstr>
      <vt:lpstr>Battle-Tested Procedure #5</vt:lpstr>
      <vt:lpstr>Battle-Tested Procedure #5</vt:lpstr>
      <vt:lpstr>Battle-Tested Procedure #5</vt:lpstr>
      <vt:lpstr>Battle-Tested Procedure #5</vt:lpstr>
      <vt:lpstr>Battle-Tested Procedure #5</vt:lpstr>
      <vt:lpstr>Five Procedures. One Call to Action.</vt:lpstr>
      <vt:lpstr>Five Battle-Tested Practices to Avoid Data Loss</vt:lpstr>
      <vt:lpstr>Interactive Demo</vt:lpstr>
      <vt:lpstr>Questions and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Veeam Backup &amp; Replication presentation</dc:title>
  <dc:creator>Betsy Bender</dc:creator>
  <cp:lastModifiedBy>Daria Tsenina</cp:lastModifiedBy>
  <cp:revision>557</cp:revision>
  <cp:lastPrinted>2011-09-08T16:31:44Z</cp:lastPrinted>
  <dcterms:created xsi:type="dcterms:W3CDTF">2010-04-29T07:10:15Z</dcterms:created>
  <dcterms:modified xsi:type="dcterms:W3CDTF">2011-12-07T09:00:33Z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0x010100DF46A80C0D1E2A4E8CBA1537834A980F</vt:lpwstr>
  </property>
  <property fmtid="{D5CDD505-2E9C-101B-9397-08002B2CF9AE}" pid="3" name="Internal/External">
    <vt:lpwstr>Public</vt:lpwstr>
  </property>
</Properties>
</file>